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302" r:id="rId2"/>
    <p:sldId id="261" r:id="rId3"/>
    <p:sldId id="286" r:id="rId4"/>
    <p:sldId id="483" r:id="rId5"/>
    <p:sldId id="267" r:id="rId6"/>
    <p:sldId id="263" r:id="rId7"/>
    <p:sldId id="265" r:id="rId8"/>
    <p:sldId id="266"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303" r:id="rId27"/>
    <p:sldId id="485" r:id="rId28"/>
    <p:sldId id="486"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elyn Fruean" initials="EF"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0449" autoAdjust="0"/>
  </p:normalViewPr>
  <p:slideViewPr>
    <p:cSldViewPr snapToGrid="0" snapToObjects="1">
      <p:cViewPr varScale="1">
        <p:scale>
          <a:sx n="102" d="100"/>
          <a:sy n="102" d="100"/>
        </p:scale>
        <p:origin x="1902"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BF9F60-BF04-42AF-ADA7-C07C18E7B801}" type="datetimeFigureOut">
              <a:rPr lang="en-US" smtClean="0"/>
              <a:t>9/29/2025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F0356-16B7-4E9B-BA3A-F73DBC6A8D89}" type="slidenum">
              <a:rPr lang="en-US" smtClean="0"/>
              <a:t>‹#›</a:t>
            </a:fld>
            <a:endParaRPr lang="en-US"/>
          </a:p>
        </p:txBody>
      </p:sp>
    </p:spTree>
    <p:extLst>
      <p:ext uri="{BB962C8B-B14F-4D97-AF65-F5344CB8AC3E}">
        <p14:creationId xmlns:p14="http://schemas.microsoft.com/office/powerpoint/2010/main" val="2616517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IRA review Phase I Template June 28, 2021</a:t>
            </a:r>
          </a:p>
          <a:p>
            <a:r>
              <a:rPr lang="en-US" dirty="0"/>
              <a:t>Review highlighted areas.</a:t>
            </a:r>
          </a:p>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a:t>
            </a:fld>
            <a:endParaRPr lang="en-US"/>
          </a:p>
        </p:txBody>
      </p:sp>
    </p:spTree>
    <p:extLst>
      <p:ext uri="{BB962C8B-B14F-4D97-AF65-F5344CB8AC3E}">
        <p14:creationId xmlns:p14="http://schemas.microsoft.com/office/powerpoint/2010/main" val="22514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11</a:t>
            </a:fld>
            <a:endParaRPr lang="en-US"/>
          </a:p>
        </p:txBody>
      </p:sp>
    </p:spTree>
    <p:extLst>
      <p:ext uri="{BB962C8B-B14F-4D97-AF65-F5344CB8AC3E}">
        <p14:creationId xmlns:p14="http://schemas.microsoft.com/office/powerpoint/2010/main" val="14163595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12</a:t>
            </a:fld>
            <a:endParaRPr lang="en-US"/>
          </a:p>
        </p:txBody>
      </p:sp>
    </p:spTree>
    <p:extLst>
      <p:ext uri="{BB962C8B-B14F-4D97-AF65-F5344CB8AC3E}">
        <p14:creationId xmlns:p14="http://schemas.microsoft.com/office/powerpoint/2010/main" val="1548296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a:p>
            <a:r>
              <a:rPr lang="en-US" dirty="0"/>
              <a:t>Do not change</a:t>
            </a:r>
          </a:p>
        </p:txBody>
      </p:sp>
      <p:sp>
        <p:nvSpPr>
          <p:cNvPr id="4" name="Slide Number Placeholder 3"/>
          <p:cNvSpPr>
            <a:spLocks noGrp="1"/>
          </p:cNvSpPr>
          <p:nvPr>
            <p:ph type="sldNum" sz="quarter" idx="5"/>
          </p:nvPr>
        </p:nvSpPr>
        <p:spPr/>
        <p:txBody>
          <a:bodyPr/>
          <a:lstStyle/>
          <a:p>
            <a:fld id="{793F0356-16B7-4E9B-BA3A-F73DBC6A8D89}" type="slidenum">
              <a:rPr lang="en-US" smtClean="0"/>
              <a:t>13</a:t>
            </a:fld>
            <a:endParaRPr lang="en-US"/>
          </a:p>
        </p:txBody>
      </p:sp>
    </p:spTree>
    <p:extLst>
      <p:ext uri="{BB962C8B-B14F-4D97-AF65-F5344CB8AC3E}">
        <p14:creationId xmlns:p14="http://schemas.microsoft.com/office/powerpoint/2010/main" val="28297252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14</a:t>
            </a:fld>
            <a:endParaRPr lang="en-US"/>
          </a:p>
        </p:txBody>
      </p:sp>
    </p:spTree>
    <p:extLst>
      <p:ext uri="{BB962C8B-B14F-4D97-AF65-F5344CB8AC3E}">
        <p14:creationId xmlns:p14="http://schemas.microsoft.com/office/powerpoint/2010/main" val="3722043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15</a:t>
            </a:fld>
            <a:endParaRPr lang="en-US"/>
          </a:p>
        </p:txBody>
      </p:sp>
    </p:spTree>
    <p:extLst>
      <p:ext uri="{BB962C8B-B14F-4D97-AF65-F5344CB8AC3E}">
        <p14:creationId xmlns:p14="http://schemas.microsoft.com/office/powerpoint/2010/main" val="26005257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16</a:t>
            </a:fld>
            <a:endParaRPr lang="en-US"/>
          </a:p>
        </p:txBody>
      </p:sp>
    </p:spTree>
    <p:extLst>
      <p:ext uri="{BB962C8B-B14F-4D97-AF65-F5344CB8AC3E}">
        <p14:creationId xmlns:p14="http://schemas.microsoft.com/office/powerpoint/2010/main" val="1221133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a:p>
            <a:r>
              <a:rPr lang="en-US" dirty="0"/>
              <a:t>Do not change</a:t>
            </a:r>
          </a:p>
        </p:txBody>
      </p:sp>
      <p:sp>
        <p:nvSpPr>
          <p:cNvPr id="4" name="Slide Number Placeholder 3"/>
          <p:cNvSpPr>
            <a:spLocks noGrp="1"/>
          </p:cNvSpPr>
          <p:nvPr>
            <p:ph type="sldNum" sz="quarter" idx="5"/>
          </p:nvPr>
        </p:nvSpPr>
        <p:spPr/>
        <p:txBody>
          <a:bodyPr/>
          <a:lstStyle/>
          <a:p>
            <a:fld id="{793F0356-16B7-4E9B-BA3A-F73DBC6A8D89}" type="slidenum">
              <a:rPr lang="en-US" smtClean="0"/>
              <a:t>17</a:t>
            </a:fld>
            <a:endParaRPr lang="en-US"/>
          </a:p>
        </p:txBody>
      </p:sp>
    </p:spTree>
    <p:extLst>
      <p:ext uri="{BB962C8B-B14F-4D97-AF65-F5344CB8AC3E}">
        <p14:creationId xmlns:p14="http://schemas.microsoft.com/office/powerpoint/2010/main" val="30068539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18</a:t>
            </a:fld>
            <a:endParaRPr lang="en-US"/>
          </a:p>
        </p:txBody>
      </p:sp>
    </p:spTree>
    <p:extLst>
      <p:ext uri="{BB962C8B-B14F-4D97-AF65-F5344CB8AC3E}">
        <p14:creationId xmlns:p14="http://schemas.microsoft.com/office/powerpoint/2010/main" val="22895240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19</a:t>
            </a:fld>
            <a:endParaRPr lang="en-US"/>
          </a:p>
        </p:txBody>
      </p:sp>
    </p:spTree>
    <p:extLst>
      <p:ext uri="{BB962C8B-B14F-4D97-AF65-F5344CB8AC3E}">
        <p14:creationId xmlns:p14="http://schemas.microsoft.com/office/powerpoint/2010/main" val="3973436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20</a:t>
            </a:fld>
            <a:endParaRPr lang="en-US"/>
          </a:p>
        </p:txBody>
      </p:sp>
    </p:spTree>
    <p:extLst>
      <p:ext uri="{BB962C8B-B14F-4D97-AF65-F5344CB8AC3E}">
        <p14:creationId xmlns:p14="http://schemas.microsoft.com/office/powerpoint/2010/main" val="691996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Do not change</a:t>
            </a:r>
          </a:p>
        </p:txBody>
      </p:sp>
      <p:sp>
        <p:nvSpPr>
          <p:cNvPr id="4" name="Slide Number Placeholder 3"/>
          <p:cNvSpPr>
            <a:spLocks noGrp="1"/>
          </p:cNvSpPr>
          <p:nvPr>
            <p:ph type="sldNum" sz="quarter" idx="5"/>
          </p:nvPr>
        </p:nvSpPr>
        <p:spPr/>
        <p:txBody>
          <a:bodyPr/>
          <a:lstStyle/>
          <a:p>
            <a:fld id="{793F0356-16B7-4E9B-BA3A-F73DBC6A8D89}" type="slidenum">
              <a:rPr lang="en-US" smtClean="0"/>
              <a:t>3</a:t>
            </a:fld>
            <a:endParaRPr lang="en-US"/>
          </a:p>
        </p:txBody>
      </p:sp>
    </p:spTree>
    <p:extLst>
      <p:ext uri="{BB962C8B-B14F-4D97-AF65-F5344CB8AC3E}">
        <p14:creationId xmlns:p14="http://schemas.microsoft.com/office/powerpoint/2010/main" val="9130269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21</a:t>
            </a:fld>
            <a:endParaRPr lang="en-US"/>
          </a:p>
        </p:txBody>
      </p:sp>
    </p:spTree>
    <p:extLst>
      <p:ext uri="{BB962C8B-B14F-4D97-AF65-F5344CB8AC3E}">
        <p14:creationId xmlns:p14="http://schemas.microsoft.com/office/powerpoint/2010/main" val="34615694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22</a:t>
            </a:fld>
            <a:endParaRPr lang="en-US"/>
          </a:p>
        </p:txBody>
      </p:sp>
    </p:spTree>
    <p:extLst>
      <p:ext uri="{BB962C8B-B14F-4D97-AF65-F5344CB8AC3E}">
        <p14:creationId xmlns:p14="http://schemas.microsoft.com/office/powerpoint/2010/main" val="25942006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23</a:t>
            </a:fld>
            <a:endParaRPr lang="en-US"/>
          </a:p>
        </p:txBody>
      </p:sp>
    </p:spTree>
    <p:extLst>
      <p:ext uri="{BB962C8B-B14F-4D97-AF65-F5344CB8AC3E}">
        <p14:creationId xmlns:p14="http://schemas.microsoft.com/office/powerpoint/2010/main" val="21069720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24</a:t>
            </a:fld>
            <a:endParaRPr lang="en-US"/>
          </a:p>
        </p:txBody>
      </p:sp>
    </p:spTree>
    <p:extLst>
      <p:ext uri="{BB962C8B-B14F-4D97-AF65-F5344CB8AC3E}">
        <p14:creationId xmlns:p14="http://schemas.microsoft.com/office/powerpoint/2010/main" val="33314635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25</a:t>
            </a:fld>
            <a:endParaRPr lang="en-US"/>
          </a:p>
        </p:txBody>
      </p:sp>
    </p:spTree>
    <p:extLst>
      <p:ext uri="{BB962C8B-B14F-4D97-AF65-F5344CB8AC3E}">
        <p14:creationId xmlns:p14="http://schemas.microsoft.com/office/powerpoint/2010/main" val="31918497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26</a:t>
            </a:fld>
            <a:endParaRPr lang="en-US"/>
          </a:p>
        </p:txBody>
      </p:sp>
    </p:spTree>
    <p:extLst>
      <p:ext uri="{BB962C8B-B14F-4D97-AF65-F5344CB8AC3E}">
        <p14:creationId xmlns:p14="http://schemas.microsoft.com/office/powerpoint/2010/main" val="30115718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27</a:t>
            </a:fld>
            <a:endParaRPr lang="en-US"/>
          </a:p>
        </p:txBody>
      </p:sp>
    </p:spTree>
    <p:extLst>
      <p:ext uri="{BB962C8B-B14F-4D97-AF65-F5344CB8AC3E}">
        <p14:creationId xmlns:p14="http://schemas.microsoft.com/office/powerpoint/2010/main" val="21179972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28</a:t>
            </a:fld>
            <a:endParaRPr lang="en-US"/>
          </a:p>
        </p:txBody>
      </p:sp>
    </p:spTree>
    <p:extLst>
      <p:ext uri="{BB962C8B-B14F-4D97-AF65-F5344CB8AC3E}">
        <p14:creationId xmlns:p14="http://schemas.microsoft.com/office/powerpoint/2010/main" val="2566456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244160-0290-8340-BC14-08FE88DFEE06}" type="slidenum">
              <a:rPr lang="en-US" smtClean="0"/>
              <a:pPr/>
              <a:t>4</a:t>
            </a:fld>
            <a:endParaRPr lang="en-US" dirty="0"/>
          </a:p>
        </p:txBody>
      </p:sp>
    </p:spTree>
    <p:extLst>
      <p:ext uri="{BB962C8B-B14F-4D97-AF65-F5344CB8AC3E}">
        <p14:creationId xmlns:p14="http://schemas.microsoft.com/office/powerpoint/2010/main" val="3625664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Do not change</a:t>
            </a:r>
          </a:p>
        </p:txBody>
      </p:sp>
      <p:sp>
        <p:nvSpPr>
          <p:cNvPr id="4" name="Slide Number Placeholder 3"/>
          <p:cNvSpPr>
            <a:spLocks noGrp="1"/>
          </p:cNvSpPr>
          <p:nvPr>
            <p:ph type="sldNum" sz="quarter" idx="5"/>
          </p:nvPr>
        </p:nvSpPr>
        <p:spPr/>
        <p:txBody>
          <a:bodyPr/>
          <a:lstStyle/>
          <a:p>
            <a:fld id="{793F0356-16B7-4E9B-BA3A-F73DBC6A8D89}" type="slidenum">
              <a:rPr lang="en-US" smtClean="0"/>
              <a:t>5</a:t>
            </a:fld>
            <a:endParaRPr lang="en-US"/>
          </a:p>
        </p:txBody>
      </p:sp>
    </p:spTree>
    <p:extLst>
      <p:ext uri="{BB962C8B-B14F-4D97-AF65-F5344CB8AC3E}">
        <p14:creationId xmlns:p14="http://schemas.microsoft.com/office/powerpoint/2010/main" val="29601782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rgbClr val="FF0000"/>
              </a:solidFill>
            </a:endParaRPr>
          </a:p>
        </p:txBody>
      </p:sp>
      <p:sp>
        <p:nvSpPr>
          <p:cNvPr id="4" name="Slide Number Placeholder 3"/>
          <p:cNvSpPr>
            <a:spLocks noGrp="1"/>
          </p:cNvSpPr>
          <p:nvPr>
            <p:ph type="sldNum" sz="quarter" idx="5"/>
          </p:nvPr>
        </p:nvSpPr>
        <p:spPr/>
        <p:txBody>
          <a:bodyPr/>
          <a:lstStyle/>
          <a:p>
            <a:fld id="{793F0356-16B7-4E9B-BA3A-F73DBC6A8D89}" type="slidenum">
              <a:rPr lang="en-US" smtClean="0"/>
              <a:t>6</a:t>
            </a:fld>
            <a:endParaRPr lang="en-US"/>
          </a:p>
        </p:txBody>
      </p:sp>
    </p:spTree>
    <p:extLst>
      <p:ext uri="{BB962C8B-B14F-4D97-AF65-F5344CB8AC3E}">
        <p14:creationId xmlns:p14="http://schemas.microsoft.com/office/powerpoint/2010/main" val="398202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u="none" dirty="0"/>
          </a:p>
        </p:txBody>
      </p:sp>
      <p:sp>
        <p:nvSpPr>
          <p:cNvPr id="4" name="Slide Number Placeholder 3"/>
          <p:cNvSpPr>
            <a:spLocks noGrp="1"/>
          </p:cNvSpPr>
          <p:nvPr>
            <p:ph type="sldNum" sz="quarter" idx="5"/>
          </p:nvPr>
        </p:nvSpPr>
        <p:spPr/>
        <p:txBody>
          <a:bodyPr/>
          <a:lstStyle/>
          <a:p>
            <a:fld id="{793F0356-16B7-4E9B-BA3A-F73DBC6A8D89}" type="slidenum">
              <a:rPr lang="en-US" smtClean="0"/>
              <a:t>7</a:t>
            </a:fld>
            <a:endParaRPr lang="en-US"/>
          </a:p>
        </p:txBody>
      </p:sp>
    </p:spTree>
    <p:extLst>
      <p:ext uri="{BB962C8B-B14F-4D97-AF65-F5344CB8AC3E}">
        <p14:creationId xmlns:p14="http://schemas.microsoft.com/office/powerpoint/2010/main" val="2664098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8</a:t>
            </a:fld>
            <a:endParaRPr lang="en-US"/>
          </a:p>
        </p:txBody>
      </p:sp>
    </p:spTree>
    <p:extLst>
      <p:ext uri="{BB962C8B-B14F-4D97-AF65-F5344CB8AC3E}">
        <p14:creationId xmlns:p14="http://schemas.microsoft.com/office/powerpoint/2010/main" val="1920926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June 28, 2021</a:t>
            </a:r>
          </a:p>
          <a:p>
            <a:endParaRPr lang="en-US" dirty="0"/>
          </a:p>
          <a:p>
            <a:r>
              <a:rPr lang="en-US" dirty="0"/>
              <a:t>Do not change</a:t>
            </a:r>
          </a:p>
        </p:txBody>
      </p:sp>
      <p:sp>
        <p:nvSpPr>
          <p:cNvPr id="4" name="Slide Number Placeholder 3"/>
          <p:cNvSpPr>
            <a:spLocks noGrp="1"/>
          </p:cNvSpPr>
          <p:nvPr>
            <p:ph type="sldNum" sz="quarter" idx="5"/>
          </p:nvPr>
        </p:nvSpPr>
        <p:spPr/>
        <p:txBody>
          <a:bodyPr/>
          <a:lstStyle/>
          <a:p>
            <a:fld id="{793F0356-16B7-4E9B-BA3A-F73DBC6A8D89}" type="slidenum">
              <a:rPr lang="en-US" smtClean="0"/>
              <a:t>9</a:t>
            </a:fld>
            <a:endParaRPr lang="en-US"/>
          </a:p>
        </p:txBody>
      </p:sp>
    </p:spTree>
    <p:extLst>
      <p:ext uri="{BB962C8B-B14F-4D97-AF65-F5344CB8AC3E}">
        <p14:creationId xmlns:p14="http://schemas.microsoft.com/office/powerpoint/2010/main" val="2623335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F0356-16B7-4E9B-BA3A-F73DBC6A8D89}" type="slidenum">
              <a:rPr lang="en-US" smtClean="0"/>
              <a:t>10</a:t>
            </a:fld>
            <a:endParaRPr lang="en-US"/>
          </a:p>
        </p:txBody>
      </p:sp>
    </p:spTree>
    <p:extLst>
      <p:ext uri="{BB962C8B-B14F-4D97-AF65-F5344CB8AC3E}">
        <p14:creationId xmlns:p14="http://schemas.microsoft.com/office/powerpoint/2010/main" val="4135425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FA52C9-F3E0-46CE-8CFE-D59179E7B036}" type="datetime1">
              <a:rPr lang="en-US" smtClean="0"/>
              <a:t>9/29/2025</a:t>
            </a:fld>
            <a:endParaRPr lang="en-US"/>
          </a:p>
        </p:txBody>
      </p:sp>
      <p:sp>
        <p:nvSpPr>
          <p:cNvPr id="5" name="Footer Placeholder 4"/>
          <p:cNvSpPr>
            <a:spLocks noGrp="1"/>
          </p:cNvSpPr>
          <p:nvPr>
            <p:ph type="ftr" sz="quarter" idx="11"/>
          </p:nvPr>
        </p:nvSpPr>
        <p:spPr/>
        <p:txBody>
          <a:bodyPr/>
          <a:lstStyle/>
          <a:p>
            <a:r>
              <a:rPr lang="en-US"/>
              <a:t>2018, 2020, Updated June 30, 2021</a:t>
            </a:r>
          </a:p>
        </p:txBody>
      </p:sp>
      <p:sp>
        <p:nvSpPr>
          <p:cNvPr id="6" name="Slide Number Placeholder 5"/>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2521678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7F75D9-50DC-410D-87CF-C49BDC30FEA0}" type="datetime1">
              <a:rPr lang="en-US" smtClean="0"/>
              <a:t>9/29/2025</a:t>
            </a:fld>
            <a:endParaRPr lang="en-US"/>
          </a:p>
        </p:txBody>
      </p:sp>
      <p:sp>
        <p:nvSpPr>
          <p:cNvPr id="5" name="Footer Placeholder 4"/>
          <p:cNvSpPr>
            <a:spLocks noGrp="1"/>
          </p:cNvSpPr>
          <p:nvPr>
            <p:ph type="ftr" sz="quarter" idx="11"/>
          </p:nvPr>
        </p:nvSpPr>
        <p:spPr/>
        <p:txBody>
          <a:bodyPr/>
          <a:lstStyle/>
          <a:p>
            <a:r>
              <a:rPr lang="en-US"/>
              <a:t>2018, 2020, Updated June 30, 2021</a:t>
            </a:r>
          </a:p>
        </p:txBody>
      </p:sp>
      <p:sp>
        <p:nvSpPr>
          <p:cNvPr id="6" name="Slide Number Placeholder 5"/>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1473522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09B77F-6A8F-4170-9E35-B25AD345D2C8}" type="datetime1">
              <a:rPr lang="en-US" smtClean="0"/>
              <a:t>9/29/2025</a:t>
            </a:fld>
            <a:endParaRPr lang="en-US"/>
          </a:p>
        </p:txBody>
      </p:sp>
      <p:sp>
        <p:nvSpPr>
          <p:cNvPr id="5" name="Footer Placeholder 4"/>
          <p:cNvSpPr>
            <a:spLocks noGrp="1"/>
          </p:cNvSpPr>
          <p:nvPr>
            <p:ph type="ftr" sz="quarter" idx="11"/>
          </p:nvPr>
        </p:nvSpPr>
        <p:spPr/>
        <p:txBody>
          <a:bodyPr/>
          <a:lstStyle/>
          <a:p>
            <a:r>
              <a:rPr lang="en-US"/>
              <a:t>2018, 2020, Updated June 30, 2021</a:t>
            </a:r>
          </a:p>
        </p:txBody>
      </p:sp>
      <p:sp>
        <p:nvSpPr>
          <p:cNvPr id="6" name="Slide Number Placeholder 5"/>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3614361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C64383-DDB4-4E3A-AF23-A5F65E4B04B8}" type="datetime1">
              <a:rPr lang="en-US" smtClean="0"/>
              <a:t>9/29/2025</a:t>
            </a:fld>
            <a:endParaRPr lang="en-US"/>
          </a:p>
        </p:txBody>
      </p:sp>
      <p:sp>
        <p:nvSpPr>
          <p:cNvPr id="5" name="Footer Placeholder 4"/>
          <p:cNvSpPr>
            <a:spLocks noGrp="1"/>
          </p:cNvSpPr>
          <p:nvPr>
            <p:ph type="ftr" sz="quarter" idx="11"/>
          </p:nvPr>
        </p:nvSpPr>
        <p:spPr/>
        <p:txBody>
          <a:bodyPr/>
          <a:lstStyle/>
          <a:p>
            <a:r>
              <a:rPr lang="en-US"/>
              <a:t>2018, 2020, Updated June 30, 2021</a:t>
            </a:r>
          </a:p>
        </p:txBody>
      </p:sp>
      <p:sp>
        <p:nvSpPr>
          <p:cNvPr id="6" name="Slide Number Placeholder 5"/>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4124953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AFC9C3-3AC1-4B95-8684-65899FB4D388}" type="datetime1">
              <a:rPr lang="en-US" smtClean="0"/>
              <a:t>9/29/2025</a:t>
            </a:fld>
            <a:endParaRPr lang="en-US"/>
          </a:p>
        </p:txBody>
      </p:sp>
      <p:sp>
        <p:nvSpPr>
          <p:cNvPr id="5" name="Footer Placeholder 4"/>
          <p:cNvSpPr>
            <a:spLocks noGrp="1"/>
          </p:cNvSpPr>
          <p:nvPr>
            <p:ph type="ftr" sz="quarter" idx="11"/>
          </p:nvPr>
        </p:nvSpPr>
        <p:spPr/>
        <p:txBody>
          <a:bodyPr/>
          <a:lstStyle/>
          <a:p>
            <a:r>
              <a:rPr lang="en-US"/>
              <a:t>2018, 2020, Updated June 30, 2021</a:t>
            </a:r>
          </a:p>
        </p:txBody>
      </p:sp>
      <p:sp>
        <p:nvSpPr>
          <p:cNvPr id="6" name="Slide Number Placeholder 5"/>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1233428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3240E1-4D78-4794-AED1-16EE6336225A}" type="datetime1">
              <a:rPr lang="en-US" smtClean="0"/>
              <a:t>9/29/2025</a:t>
            </a:fld>
            <a:endParaRPr lang="en-US"/>
          </a:p>
        </p:txBody>
      </p:sp>
      <p:sp>
        <p:nvSpPr>
          <p:cNvPr id="6" name="Footer Placeholder 5"/>
          <p:cNvSpPr>
            <a:spLocks noGrp="1"/>
          </p:cNvSpPr>
          <p:nvPr>
            <p:ph type="ftr" sz="quarter" idx="11"/>
          </p:nvPr>
        </p:nvSpPr>
        <p:spPr/>
        <p:txBody>
          <a:bodyPr/>
          <a:lstStyle/>
          <a:p>
            <a:r>
              <a:rPr lang="en-US"/>
              <a:t>2018, 2020, Updated June 30, 2021</a:t>
            </a:r>
          </a:p>
        </p:txBody>
      </p:sp>
      <p:sp>
        <p:nvSpPr>
          <p:cNvPr id="7" name="Slide Number Placeholder 6"/>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823398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D4D53F-8C0B-4745-983A-7B363B226C7A}" type="datetime1">
              <a:rPr lang="en-US" smtClean="0"/>
              <a:t>9/29/2025</a:t>
            </a:fld>
            <a:endParaRPr lang="en-US"/>
          </a:p>
        </p:txBody>
      </p:sp>
      <p:sp>
        <p:nvSpPr>
          <p:cNvPr id="8" name="Footer Placeholder 7"/>
          <p:cNvSpPr>
            <a:spLocks noGrp="1"/>
          </p:cNvSpPr>
          <p:nvPr>
            <p:ph type="ftr" sz="quarter" idx="11"/>
          </p:nvPr>
        </p:nvSpPr>
        <p:spPr/>
        <p:txBody>
          <a:bodyPr/>
          <a:lstStyle/>
          <a:p>
            <a:r>
              <a:rPr lang="en-US"/>
              <a:t>2018, 2020, Updated June 30, 2021</a:t>
            </a:r>
          </a:p>
        </p:txBody>
      </p:sp>
      <p:sp>
        <p:nvSpPr>
          <p:cNvPr id="9" name="Slide Number Placeholder 8"/>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3310402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8BFB1E-0BD2-47C4-9E15-FA350469D203}" type="datetime1">
              <a:rPr lang="en-US" smtClean="0"/>
              <a:t>9/29/2025</a:t>
            </a:fld>
            <a:endParaRPr lang="en-US"/>
          </a:p>
        </p:txBody>
      </p:sp>
      <p:sp>
        <p:nvSpPr>
          <p:cNvPr id="4" name="Footer Placeholder 3"/>
          <p:cNvSpPr>
            <a:spLocks noGrp="1"/>
          </p:cNvSpPr>
          <p:nvPr>
            <p:ph type="ftr" sz="quarter" idx="11"/>
          </p:nvPr>
        </p:nvSpPr>
        <p:spPr/>
        <p:txBody>
          <a:bodyPr/>
          <a:lstStyle/>
          <a:p>
            <a:r>
              <a:rPr lang="en-US"/>
              <a:t>2018, 2020, Updated June 30, 2021</a:t>
            </a:r>
          </a:p>
        </p:txBody>
      </p:sp>
      <p:sp>
        <p:nvSpPr>
          <p:cNvPr id="5" name="Slide Number Placeholder 4"/>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1526645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7055BB-6F05-4B5F-B06B-47A512EC9750}" type="datetime1">
              <a:rPr lang="en-US" smtClean="0"/>
              <a:t>9/29/2025</a:t>
            </a:fld>
            <a:endParaRPr lang="en-US"/>
          </a:p>
        </p:txBody>
      </p:sp>
      <p:sp>
        <p:nvSpPr>
          <p:cNvPr id="3" name="Footer Placeholder 2"/>
          <p:cNvSpPr>
            <a:spLocks noGrp="1"/>
          </p:cNvSpPr>
          <p:nvPr>
            <p:ph type="ftr" sz="quarter" idx="11"/>
          </p:nvPr>
        </p:nvSpPr>
        <p:spPr/>
        <p:txBody>
          <a:bodyPr/>
          <a:lstStyle/>
          <a:p>
            <a:r>
              <a:rPr lang="en-US"/>
              <a:t>2018, 2020, Updated June 30, 2021</a:t>
            </a:r>
          </a:p>
        </p:txBody>
      </p:sp>
      <p:sp>
        <p:nvSpPr>
          <p:cNvPr id="4" name="Slide Number Placeholder 3"/>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2867939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CC8741-D23B-4C08-86E0-0B7834E98F04}" type="datetime1">
              <a:rPr lang="en-US" smtClean="0"/>
              <a:t>9/29/2025</a:t>
            </a:fld>
            <a:endParaRPr lang="en-US"/>
          </a:p>
        </p:txBody>
      </p:sp>
      <p:sp>
        <p:nvSpPr>
          <p:cNvPr id="6" name="Footer Placeholder 5"/>
          <p:cNvSpPr>
            <a:spLocks noGrp="1"/>
          </p:cNvSpPr>
          <p:nvPr>
            <p:ph type="ftr" sz="quarter" idx="11"/>
          </p:nvPr>
        </p:nvSpPr>
        <p:spPr/>
        <p:txBody>
          <a:bodyPr/>
          <a:lstStyle/>
          <a:p>
            <a:r>
              <a:rPr lang="en-US"/>
              <a:t>2018, 2020, Updated June 30, 2021</a:t>
            </a:r>
          </a:p>
        </p:txBody>
      </p:sp>
      <p:sp>
        <p:nvSpPr>
          <p:cNvPr id="7" name="Slide Number Placeholder 6"/>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111783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321F3C-943B-45B5-89B3-67C2DB34420B}" type="datetime1">
              <a:rPr lang="en-US" smtClean="0"/>
              <a:t>9/29/2025</a:t>
            </a:fld>
            <a:endParaRPr lang="en-US"/>
          </a:p>
        </p:txBody>
      </p:sp>
      <p:sp>
        <p:nvSpPr>
          <p:cNvPr id="6" name="Footer Placeholder 5"/>
          <p:cNvSpPr>
            <a:spLocks noGrp="1"/>
          </p:cNvSpPr>
          <p:nvPr>
            <p:ph type="ftr" sz="quarter" idx="11"/>
          </p:nvPr>
        </p:nvSpPr>
        <p:spPr/>
        <p:txBody>
          <a:bodyPr/>
          <a:lstStyle/>
          <a:p>
            <a:r>
              <a:rPr lang="en-US"/>
              <a:t>2018, 2020, Updated June 30, 2021</a:t>
            </a:r>
          </a:p>
        </p:txBody>
      </p:sp>
      <p:sp>
        <p:nvSpPr>
          <p:cNvPr id="7" name="Slide Number Placeholder 6"/>
          <p:cNvSpPr>
            <a:spLocks noGrp="1"/>
          </p:cNvSpPr>
          <p:nvPr>
            <p:ph type="sldNum" sz="quarter" idx="12"/>
          </p:nvPr>
        </p:nvSpPr>
        <p:spPr/>
        <p:txBody>
          <a:bodyPr/>
          <a:lstStyle/>
          <a:p>
            <a:fld id="{4526DFEA-58E4-054B-BDF4-E86C0988FE8A}" type="slidenum">
              <a:rPr lang="en-US" smtClean="0"/>
              <a:t>‹#›</a:t>
            </a:fld>
            <a:endParaRPr lang="en-US"/>
          </a:p>
        </p:txBody>
      </p:sp>
    </p:spTree>
    <p:extLst>
      <p:ext uri="{BB962C8B-B14F-4D97-AF65-F5344CB8AC3E}">
        <p14:creationId xmlns:p14="http://schemas.microsoft.com/office/powerpoint/2010/main" val="2822179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a:defRPr>
            </a:lvl1pPr>
          </a:lstStyle>
          <a:p>
            <a:fld id="{374CE646-4460-4013-8D5A-4D38A8585FDE}" type="datetime1">
              <a:rPr lang="en-US" smtClean="0"/>
              <a:t>9/29/2025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a:defRPr>
            </a:lvl1pPr>
          </a:lstStyle>
          <a:p>
            <a:r>
              <a:rPr lang="en-US"/>
              <a:t>2018, 2020, Updated June 30, 2021</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a:defRPr>
            </a:lvl1pPr>
          </a:lstStyle>
          <a:p>
            <a:fld id="{4526DFEA-58E4-054B-BDF4-E86C0988FE8A}" type="slidenum">
              <a:rPr lang="en-US" smtClean="0"/>
              <a:pPr/>
              <a:t>‹#›</a:t>
            </a:fld>
            <a:endParaRPr lang="en-US" dirty="0"/>
          </a:p>
        </p:txBody>
      </p:sp>
    </p:spTree>
    <p:extLst>
      <p:ext uri="{BB962C8B-B14F-4D97-AF65-F5344CB8AC3E}">
        <p14:creationId xmlns:p14="http://schemas.microsoft.com/office/powerpoint/2010/main" val="974127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Times New Roman"/>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Times New Roman"/>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Times New Roman"/>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Times New Roman"/>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Times New Roman"/>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Times New Roman"/>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75615"/>
            <a:ext cx="7772400" cy="1228457"/>
          </a:xfrm>
        </p:spPr>
        <p:txBody>
          <a:bodyPr>
            <a:normAutofit fontScale="90000"/>
          </a:bodyPr>
          <a:lstStyle/>
          <a:p>
            <a:r>
              <a:rPr lang="en-US" dirty="0"/>
              <a:t>American Samoa Community College</a:t>
            </a:r>
            <a:br>
              <a:rPr lang="en-US" dirty="0"/>
            </a:br>
            <a:endParaRPr lang="en-US" dirty="0"/>
          </a:p>
        </p:txBody>
      </p:sp>
      <p:sp>
        <p:nvSpPr>
          <p:cNvPr id="3" name="Subtitle 2"/>
          <p:cNvSpPr>
            <a:spLocks noGrp="1"/>
          </p:cNvSpPr>
          <p:nvPr>
            <p:ph type="subTitle" idx="1"/>
          </p:nvPr>
        </p:nvSpPr>
        <p:spPr>
          <a:xfrm>
            <a:off x="1371600" y="4304072"/>
            <a:ext cx="6400800" cy="2182696"/>
          </a:xfrm>
        </p:spPr>
        <p:txBody>
          <a:bodyPr>
            <a:normAutofit/>
          </a:bodyPr>
          <a:lstStyle/>
          <a:p>
            <a:endParaRPr lang="en-US" dirty="0"/>
          </a:p>
          <a:p>
            <a:r>
              <a:rPr lang="en-US" dirty="0">
                <a:solidFill>
                  <a:schemeClr val="tx1"/>
                </a:solidFill>
              </a:rPr>
              <a:t>Department: Name</a:t>
            </a:r>
          </a:p>
          <a:p>
            <a:endParaRPr lang="en-US" sz="900" dirty="0">
              <a:solidFill>
                <a:schemeClr val="tx1"/>
              </a:solidFill>
            </a:endParaRPr>
          </a:p>
          <a:p>
            <a:r>
              <a:rPr lang="en-US" sz="2200" dirty="0">
                <a:solidFill>
                  <a:schemeClr val="tx1"/>
                </a:solidFill>
              </a:rPr>
              <a:t>ASCC 2024-2026 Catalog Review </a:t>
            </a:r>
            <a:r>
              <a:rPr lang="mr-IN" sz="2200" dirty="0">
                <a:solidFill>
                  <a:schemeClr val="tx1"/>
                </a:solidFill>
              </a:rPr>
              <a:t>–</a:t>
            </a:r>
            <a:r>
              <a:rPr lang="en-US" sz="2200" dirty="0">
                <a:solidFill>
                  <a:schemeClr val="tx1"/>
                </a:solidFill>
              </a:rPr>
              <a:t> Phase I</a:t>
            </a:r>
          </a:p>
          <a:p>
            <a:r>
              <a:rPr lang="en-US" sz="1600" dirty="0">
                <a:solidFill>
                  <a:schemeClr val="tx1"/>
                </a:solidFill>
              </a:rPr>
              <a:t>Date of Presentation (January 30, 2024)</a:t>
            </a:r>
          </a:p>
        </p:txBody>
      </p:sp>
      <p:pic>
        <p:nvPicPr>
          <p:cNvPr id="5" name="Picture 4"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7871" y="488912"/>
            <a:ext cx="1919351" cy="1823541"/>
          </a:xfrm>
          <a:prstGeom prst="rect">
            <a:avLst/>
          </a:prstGeom>
        </p:spPr>
      </p:pic>
      <p:cxnSp>
        <p:nvCxnSpPr>
          <p:cNvPr id="6" name="Straight Connector 5"/>
          <p:cNvCxnSpPr/>
          <p:nvPr/>
        </p:nvCxnSpPr>
        <p:spPr>
          <a:xfrm>
            <a:off x="371387" y="4409283"/>
            <a:ext cx="8447193" cy="0"/>
          </a:xfrm>
          <a:prstGeom prst="line">
            <a:avLst/>
          </a:prstGeom>
          <a:ln w="127000" cmpd="sng">
            <a:solidFill>
              <a:srgbClr val="800000"/>
            </a:solidFill>
          </a:ln>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E2FD0A37-ADBE-4384-9B82-257396008890}"/>
              </a:ext>
            </a:extLst>
          </p:cNvPr>
          <p:cNvSpPr>
            <a:spLocks noGrp="1"/>
          </p:cNvSpPr>
          <p:nvPr>
            <p:ph type="ftr" sz="quarter" idx="11"/>
          </p:nvPr>
        </p:nvSpPr>
        <p:spPr/>
        <p:txBody>
          <a:bodyPr/>
          <a:lstStyle/>
          <a:p>
            <a:r>
              <a:rPr lang="en-US" dirty="0"/>
              <a:t>2024-2026 Updated January 24, 2024</a:t>
            </a:r>
          </a:p>
        </p:txBody>
      </p:sp>
      <p:sp>
        <p:nvSpPr>
          <p:cNvPr id="7" name="Slide Number Placeholder 6">
            <a:extLst>
              <a:ext uri="{FF2B5EF4-FFF2-40B4-BE49-F238E27FC236}">
                <a16:creationId xmlns:a16="http://schemas.microsoft.com/office/drawing/2014/main" id="{511454A9-9BA7-493E-838E-D53953F9A75A}"/>
              </a:ext>
            </a:extLst>
          </p:cNvPr>
          <p:cNvSpPr>
            <a:spLocks noGrp="1"/>
          </p:cNvSpPr>
          <p:nvPr>
            <p:ph type="sldNum" sz="quarter" idx="12"/>
          </p:nvPr>
        </p:nvSpPr>
        <p:spPr/>
        <p:txBody>
          <a:bodyPr/>
          <a:lstStyle/>
          <a:p>
            <a:fld id="{4526DFEA-58E4-054B-BDF4-E86C0988FE8A}" type="slidenum">
              <a:rPr lang="en-US" smtClean="0"/>
              <a:t>1</a:t>
            </a:fld>
            <a:endParaRPr lang="en-US"/>
          </a:p>
        </p:txBody>
      </p:sp>
    </p:spTree>
    <p:extLst>
      <p:ext uri="{BB962C8B-B14F-4D97-AF65-F5344CB8AC3E}">
        <p14:creationId xmlns:p14="http://schemas.microsoft.com/office/powerpoint/2010/main" val="2492887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2: “Information &amp; Technology Literacy”</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10</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713332913"/>
              </p:ext>
            </p:extLst>
          </p:nvPr>
        </p:nvGraphicFramePr>
        <p:xfrm>
          <a:off x="371387" y="2288989"/>
          <a:ext cx="8413750" cy="291294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2: Information &amp; Technology Literacy; 2-A - Evaluate Information</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INFORMATION AND TECHNOLOGY LITERACY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 </a:t>
                      </a:r>
                      <a:r>
                        <a:rPr lang="en-US" sz="1200" b="1" i="1" u="none" strike="noStrike" dirty="0">
                          <a:solidFill>
                            <a:srgbClr val="C00000"/>
                          </a:solidFill>
                          <a:effectLst/>
                          <a:latin typeface="Times New Roman"/>
                        </a:rPr>
                        <a:t>ICT</a:t>
                      </a:r>
                      <a:r>
                        <a:rPr lang="en-US" sz="1200" b="1" i="1" u="none" strike="noStrike" baseline="0" dirty="0">
                          <a:solidFill>
                            <a:srgbClr val="C00000"/>
                          </a:solidFill>
                          <a:effectLst/>
                          <a:latin typeface="Times New Roman"/>
                        </a:rPr>
                        <a:t> 150 or ICT 170</a:t>
                      </a:r>
                    </a:p>
                    <a:p>
                      <a:pPr algn="l" fontAlgn="ctr"/>
                      <a:endParaRPr lang="en-US" sz="1200" b="1" i="1" u="none" strike="noStrike" baseline="0" dirty="0">
                        <a:solidFill>
                          <a:srgbClr val="000000"/>
                        </a:solidFill>
                        <a:effectLst/>
                        <a:latin typeface="Times New Roman"/>
                      </a:endParaRPr>
                    </a:p>
                    <a:p>
                      <a:pPr algn="l" fontAlgn="ctr"/>
                      <a:r>
                        <a:rPr lang="en-US" sz="1200" b="1" i="1" u="none" strike="noStrike"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dirty="0">
                          <a:solidFill>
                            <a:srgbClr val="000000"/>
                          </a:solidFill>
                          <a:effectLst/>
                          <a:latin typeface="Times New Roman"/>
                        </a:rPr>
                        <a:t> Year General Education: </a:t>
                      </a:r>
                      <a:endParaRPr lang="en-US" sz="1200" b="1" i="1" u="none" strike="noStrike" baseline="0" dirty="0">
                        <a:solidFill>
                          <a:srgbClr val="000000"/>
                        </a:solidFill>
                        <a:effectLst/>
                        <a:latin typeface="Times New Roman"/>
                      </a:endParaRP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2661164210"/>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2-A: Evaluate Information </a:t>
            </a:r>
            <a:r>
              <a:rPr lang="en-US" sz="2000" b="1" i="1" dirty="0">
                <a:solidFill>
                  <a:srgbClr val="800000"/>
                </a:solidFill>
              </a:rPr>
              <a:t>(Cluster I: 3 Credits Only)</a:t>
            </a:r>
            <a:endParaRPr lang="en-US" sz="2000" b="1" dirty="0"/>
          </a:p>
          <a:p>
            <a:pPr marL="0" indent="0">
              <a:buNone/>
            </a:pPr>
            <a:r>
              <a:rPr lang="en-US" sz="2000" b="1" dirty="0">
                <a:solidFill>
                  <a:srgbClr val="800000"/>
                </a:solidFill>
              </a:rPr>
              <a:t>Outcome: </a:t>
            </a:r>
            <a:r>
              <a:rPr lang="en-US" sz="2000" dirty="0"/>
              <a:t>Demonstrates the ability to access, locate, manage and evaluate information from multiple sources. </a:t>
            </a:r>
          </a:p>
        </p:txBody>
      </p:sp>
      <p:sp>
        <p:nvSpPr>
          <p:cNvPr id="3" name="Footer Placeholder 2">
            <a:extLst>
              <a:ext uri="{FF2B5EF4-FFF2-40B4-BE49-F238E27FC236}">
                <a16:creationId xmlns:a16="http://schemas.microsoft.com/office/drawing/2014/main" id="{B7E2D1E5-9FD9-49A8-8727-B0C2796CFCCB}"/>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304516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2: “Information &amp; Technology Literacy”</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11</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001223475"/>
              </p:ext>
            </p:extLst>
          </p:nvPr>
        </p:nvGraphicFramePr>
        <p:xfrm>
          <a:off x="371387" y="2412555"/>
          <a:ext cx="8413750" cy="273006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2: Information &amp; Technology Literacy; 2-B.1 - Present Information Using Technology</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INFORMATION AND TECHNOLOGY LITERACY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 </a:t>
                      </a:r>
                      <a:r>
                        <a:rPr lang="en-US" sz="1200" b="1" i="1" u="none" strike="noStrike" dirty="0">
                          <a:solidFill>
                            <a:srgbClr val="C00000"/>
                          </a:solidFill>
                          <a:effectLst/>
                          <a:latin typeface="Times New Roman"/>
                        </a:rPr>
                        <a:t>ICT</a:t>
                      </a:r>
                      <a:r>
                        <a:rPr lang="en-US" sz="1200" b="1" i="1" u="none" strike="noStrike" baseline="0" dirty="0">
                          <a:solidFill>
                            <a:srgbClr val="C00000"/>
                          </a:solidFill>
                          <a:effectLst/>
                          <a:latin typeface="Times New Roman"/>
                        </a:rPr>
                        <a:t> 150 or ICT 170</a:t>
                      </a:r>
                    </a:p>
                    <a:p>
                      <a:pPr algn="l" fontAlgn="ctr"/>
                      <a:endParaRPr lang="en-US" sz="1200" b="1" i="1" u="none" strike="noStrike" baseline="0" dirty="0">
                        <a:solidFill>
                          <a:srgbClr val="0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p>
                    <a:p>
                      <a:pPr algn="l" fontAlgn="ctr"/>
                      <a:endParaRPr lang="en-US" sz="1200" b="1" i="1" u="none" strike="noStrike" baseline="0" dirty="0">
                        <a:solidFill>
                          <a:srgbClr val="000000"/>
                        </a:solidFill>
                        <a:effectLst/>
                        <a:latin typeface="Times New Roman"/>
                      </a:endParaRPr>
                    </a:p>
                    <a:p>
                      <a:pPr algn="l" fontAlgn="ctr"/>
                      <a:endParaRPr lang="en-US" sz="1200" b="1" i="1" u="none" strike="noStrike" baseline="0"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endParaRPr lang="en-US" sz="1200" b="1" i="0" u="none" strike="noStrike" dirty="0">
                        <a:solidFill>
                          <a:srgbClr val="000000"/>
                        </a:solidFill>
                        <a:effectLst/>
                        <a:latin typeface="Times New Roman"/>
                      </a:endParaRPr>
                    </a:p>
                    <a:p>
                      <a:pPr algn="l" fontAlgn="ctr"/>
                      <a:r>
                        <a:rPr lang="en-US" sz="1200" b="1" i="0" u="none" strike="noStrike" dirty="0">
                          <a:solidFill>
                            <a:srgbClr val="000000"/>
                          </a:solidFill>
                          <a:effectLst/>
                          <a:latin typeface="Times New Roman"/>
                        </a:rPr>
                        <a:t>Courses: </a:t>
                      </a: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2-B.1: Present Information Using Technology </a:t>
            </a:r>
            <a:r>
              <a:rPr lang="en-US" sz="2000" b="1" i="1" dirty="0">
                <a:solidFill>
                  <a:srgbClr val="800000"/>
                </a:solidFill>
              </a:rPr>
              <a:t>(Cluster I: 3 Credits Only)</a:t>
            </a:r>
            <a:endParaRPr lang="en-US" sz="2000" b="1" dirty="0"/>
          </a:p>
          <a:p>
            <a:pPr marL="0" indent="0">
              <a:buNone/>
            </a:pPr>
            <a:r>
              <a:rPr lang="en-US" sz="2000" b="1" dirty="0">
                <a:solidFill>
                  <a:srgbClr val="800000"/>
                </a:solidFill>
              </a:rPr>
              <a:t>Outcome: </a:t>
            </a:r>
            <a:r>
              <a:rPr lang="en-US" sz="2000" dirty="0"/>
              <a:t>Utilizes technological tools to perform basic functions appropriate to job and life.</a:t>
            </a:r>
          </a:p>
        </p:txBody>
      </p:sp>
      <p:sp>
        <p:nvSpPr>
          <p:cNvPr id="3" name="Footer Placeholder 2">
            <a:extLst>
              <a:ext uri="{FF2B5EF4-FFF2-40B4-BE49-F238E27FC236}">
                <a16:creationId xmlns:a16="http://schemas.microsoft.com/office/drawing/2014/main" id="{12E3BCF5-DB87-4E3E-8766-BDC48FB18C8F}"/>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089461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2: “Information &amp; Technology Literacy”</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12</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760390329"/>
              </p:ext>
            </p:extLst>
          </p:nvPr>
        </p:nvGraphicFramePr>
        <p:xfrm>
          <a:off x="371387" y="2091277"/>
          <a:ext cx="8413750" cy="327870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2: Information &amp; Technology Literacy; 2-B.2 - Apply Information</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INFORMATION AND TECHNOLOGY LITERACY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 </a:t>
                      </a:r>
                      <a:r>
                        <a:rPr lang="en-US" sz="1200" b="1" i="1" u="none" strike="noStrike" dirty="0">
                          <a:solidFill>
                            <a:srgbClr val="FF0000"/>
                          </a:solidFill>
                          <a:effectLst/>
                          <a:latin typeface="Times New Roman"/>
                        </a:rPr>
                        <a:t>ICT</a:t>
                      </a:r>
                      <a:r>
                        <a:rPr lang="en-US" sz="1200" b="1" i="1" u="none" strike="noStrike" baseline="0" dirty="0">
                          <a:solidFill>
                            <a:srgbClr val="FF0000"/>
                          </a:solidFill>
                          <a:effectLst/>
                          <a:latin typeface="Times New Roman"/>
                        </a:rPr>
                        <a:t> 150 or ICT 170</a:t>
                      </a:r>
                    </a:p>
                    <a:p>
                      <a:pPr algn="l" fontAlgn="ctr"/>
                      <a:endParaRPr lang="en-US" sz="1200" b="1" i="1" u="none" strike="noStrike" baseline="0" dirty="0">
                        <a:solidFill>
                          <a:srgbClr val="0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p>
                    <a:p>
                      <a:pPr algn="l" fontAlgn="ctr"/>
                      <a:endParaRPr lang="en-US" sz="1200" b="1" i="1" u="none" strike="noStrike" baseline="0" dirty="0">
                        <a:solidFill>
                          <a:srgbClr val="000000"/>
                        </a:solidFill>
                        <a:effectLst/>
                        <a:latin typeface="Times New Roman"/>
                      </a:endParaRP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1" i="0" u="none" strike="noStrike" dirty="0">
                        <a:solidFill>
                          <a:srgbClr val="000000"/>
                        </a:solidFill>
                        <a:effectLst/>
                        <a:latin typeface="Times New Roman"/>
                      </a:endParaRP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rmAutofit fontScale="62500" lnSpcReduction="20000"/>
          </a:bodyPr>
          <a:lstStyle/>
          <a:p>
            <a:pPr marL="0" indent="0">
              <a:buNone/>
            </a:pPr>
            <a:r>
              <a:rPr lang="en-US" b="1" dirty="0"/>
              <a:t>2-B.2: Apply Information </a:t>
            </a:r>
            <a:r>
              <a:rPr lang="en-US" b="1" i="1" dirty="0">
                <a:solidFill>
                  <a:srgbClr val="800000"/>
                </a:solidFill>
              </a:rPr>
              <a:t>(Cluster I: 3 Credits Only)</a:t>
            </a:r>
            <a:endParaRPr lang="en-US" b="1" dirty="0"/>
          </a:p>
          <a:p>
            <a:pPr marL="0" indent="0">
              <a:buNone/>
            </a:pPr>
            <a:r>
              <a:rPr lang="en-US" b="1" dirty="0">
                <a:solidFill>
                  <a:srgbClr val="800000"/>
                </a:solidFill>
              </a:rPr>
              <a:t>Outcome: </a:t>
            </a:r>
            <a:r>
              <a:rPr lang="en-US" dirty="0"/>
              <a:t>Applies research skills and presents knowledge in multiple formats. </a:t>
            </a:r>
          </a:p>
        </p:txBody>
      </p:sp>
      <p:sp>
        <p:nvSpPr>
          <p:cNvPr id="3" name="Footer Placeholder 2">
            <a:extLst>
              <a:ext uri="{FF2B5EF4-FFF2-40B4-BE49-F238E27FC236}">
                <a16:creationId xmlns:a16="http://schemas.microsoft.com/office/drawing/2014/main" id="{572BF452-EAF7-4FD2-9175-D51625F2AA3D}"/>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145507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01764"/>
            <a:ext cx="7772400" cy="1759240"/>
          </a:xfrm>
        </p:spPr>
        <p:txBody>
          <a:bodyPr>
            <a:normAutofit fontScale="90000"/>
          </a:bodyPr>
          <a:lstStyle/>
          <a:p>
            <a:r>
              <a:rPr lang="en-US" dirty="0"/>
              <a:t>GE Domain 3: Critical Thinking</a:t>
            </a:r>
            <a:br>
              <a:rPr lang="en-US" dirty="0"/>
            </a:br>
            <a:r>
              <a:rPr lang="en-US" dirty="0"/>
              <a:t>“</a:t>
            </a:r>
            <a:r>
              <a:rPr lang="en-US" sz="3200" i="1" dirty="0"/>
              <a:t>Demonstrates the ability to think critically in applying quantitative and scientific concepts and methods to effectively problem-solve in a variety of contexts.”</a:t>
            </a:r>
            <a:endParaRPr lang="en-US" sz="3600" dirty="0"/>
          </a:p>
        </p:txBody>
      </p:sp>
      <p:pic>
        <p:nvPicPr>
          <p:cNvPr id="4" name="Picture 3"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7971" y="716570"/>
            <a:ext cx="1919351" cy="1823541"/>
          </a:xfrm>
          <a:prstGeom prst="rect">
            <a:avLst/>
          </a:prstGeom>
        </p:spPr>
      </p:pic>
      <p:cxnSp>
        <p:nvCxnSpPr>
          <p:cNvPr id="5" name="Straight Connector 4"/>
          <p:cNvCxnSpPr/>
          <p:nvPr/>
        </p:nvCxnSpPr>
        <p:spPr>
          <a:xfrm>
            <a:off x="371387" y="3187119"/>
            <a:ext cx="8447193" cy="0"/>
          </a:xfrm>
          <a:prstGeom prst="line">
            <a:avLst/>
          </a:prstGeom>
          <a:ln w="127000" cmpd="sng">
            <a:solidFill>
              <a:srgbClr val="800000"/>
            </a:solidFill>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441693C3-E1F4-164E-A45B-381D48410A80}" type="slidenum">
              <a:rPr lang="en-US" smtClean="0"/>
              <a:t>13</a:t>
            </a:fld>
            <a:endParaRPr lang="en-US"/>
          </a:p>
        </p:txBody>
      </p:sp>
      <p:sp>
        <p:nvSpPr>
          <p:cNvPr id="6" name="Footer Placeholder 5">
            <a:extLst>
              <a:ext uri="{FF2B5EF4-FFF2-40B4-BE49-F238E27FC236}">
                <a16:creationId xmlns:a16="http://schemas.microsoft.com/office/drawing/2014/main" id="{7F5124AC-88CF-4381-B963-3D24B4E6763B}"/>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899028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3: “Critical Thinking”</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14</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667537805"/>
              </p:ext>
            </p:extLst>
          </p:nvPr>
        </p:nvGraphicFramePr>
        <p:xfrm>
          <a:off x="371387" y="2474339"/>
          <a:ext cx="8413750" cy="327870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3: Critical Thinking; 3-A - Quantitative</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CRITICAL</a:t>
                      </a:r>
                      <a:r>
                        <a:rPr lang="en-US" sz="1200" b="1" i="0" u="none" strike="noStrike" baseline="0" dirty="0">
                          <a:solidFill>
                            <a:srgbClr val="000000"/>
                          </a:solidFill>
                          <a:effectLst/>
                          <a:latin typeface="Times New Roman"/>
                        </a:rPr>
                        <a:t> THINKING</a:t>
                      </a: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of General Education: </a:t>
                      </a:r>
                      <a:r>
                        <a:rPr lang="en-US" sz="1200" b="1" i="1" u="none" strike="noStrike" dirty="0">
                          <a:solidFill>
                            <a:srgbClr val="C00000"/>
                          </a:solidFill>
                          <a:effectLst/>
                          <a:latin typeface="Times New Roman"/>
                        </a:rPr>
                        <a:t>MAT</a:t>
                      </a:r>
                      <a:r>
                        <a:rPr lang="en-US" sz="1200" b="1" i="1" u="none" strike="noStrike" baseline="0" dirty="0">
                          <a:solidFill>
                            <a:srgbClr val="C00000"/>
                          </a:solidFill>
                          <a:effectLst/>
                          <a:latin typeface="Times New Roman"/>
                        </a:rPr>
                        <a:t> 151 or PHSCI 150, MAT 150, MAT 155, MAT 250, MAT 260, MAT 280, BIO 150, BIO 155, BIO 180, CHM 150, MSC 170, PHY 151</a:t>
                      </a:r>
                    </a:p>
                    <a:p>
                      <a:pPr algn="l" fontAlgn="ctr"/>
                      <a:endParaRPr lang="en-US" sz="1200" b="1" i="1" u="none" strike="noStrike" baseline="0" dirty="0">
                        <a:solidFill>
                          <a:srgbClr val="000000"/>
                        </a:solidFill>
                        <a:effectLst/>
                        <a:highlight>
                          <a:srgbClr val="FFFF00"/>
                        </a:highligh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of General Education: </a:t>
                      </a:r>
                      <a:r>
                        <a:rPr lang="en-US" sz="1200" b="1" i="1" u="none" strike="noStrike" baseline="0" dirty="0">
                          <a:solidFill>
                            <a:srgbClr val="C00000"/>
                          </a:solidFill>
                          <a:effectLst/>
                          <a:latin typeface="Times New Roman"/>
                        </a:rPr>
                        <a:t>MAT 250, MAT 280, MAT 281, CHM 151/151L, PHY 152/152L, BIO 150/150L, BIO 181/181L, BIO 250/250L, BIO 255/255L</a:t>
                      </a: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3-A: Quantitative: </a:t>
            </a:r>
            <a:r>
              <a:rPr lang="en-US" sz="2000" b="1" i="1" dirty="0">
                <a:solidFill>
                  <a:srgbClr val="800000"/>
                </a:solidFill>
              </a:rPr>
              <a:t>(Cluster I: 3-4 Credits Only)</a:t>
            </a:r>
            <a:endParaRPr lang="en-US" sz="2000" b="1" dirty="0"/>
          </a:p>
          <a:p>
            <a:pPr marL="0" indent="0">
              <a:buNone/>
            </a:pPr>
            <a:r>
              <a:rPr lang="en-US" sz="2000" b="1" dirty="0">
                <a:solidFill>
                  <a:srgbClr val="800000"/>
                </a:solidFill>
              </a:rPr>
              <a:t>Outcome: </a:t>
            </a:r>
            <a:r>
              <a:rPr lang="en-US" sz="2000" dirty="0"/>
              <a:t>Apply quantitative skills to personal, academic and career related activities. </a:t>
            </a:r>
          </a:p>
        </p:txBody>
      </p:sp>
      <p:sp>
        <p:nvSpPr>
          <p:cNvPr id="3" name="Footer Placeholder 2">
            <a:extLst>
              <a:ext uri="{FF2B5EF4-FFF2-40B4-BE49-F238E27FC236}">
                <a16:creationId xmlns:a16="http://schemas.microsoft.com/office/drawing/2014/main" id="{E197C38B-D8CC-4C0D-B061-6A6BB42594E5}"/>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114784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3: “Critical Thinking”</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15</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990446941"/>
              </p:ext>
            </p:extLst>
          </p:nvPr>
        </p:nvGraphicFramePr>
        <p:xfrm>
          <a:off x="371387" y="2375492"/>
          <a:ext cx="8413750" cy="3735080"/>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161835">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3: Critical Thinking; 3-B - Scientific</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316880">
                <a:tc rowSpan="4">
                  <a:txBody>
                    <a:bodyPr/>
                    <a:lstStyle/>
                    <a:p>
                      <a:pPr algn="ctr" fontAlgn="ctr"/>
                      <a:r>
                        <a:rPr lang="en-US" sz="1200" b="1" i="0" u="none" strike="noStrike" dirty="0">
                          <a:solidFill>
                            <a:srgbClr val="000000"/>
                          </a:solidFill>
                          <a:effectLst/>
                          <a:latin typeface="Times New Roman"/>
                        </a:rPr>
                        <a:t>CRITICAL</a:t>
                      </a:r>
                      <a:r>
                        <a:rPr lang="en-US" sz="1200" b="1" i="0" u="none" strike="noStrike" baseline="0" dirty="0">
                          <a:solidFill>
                            <a:srgbClr val="000000"/>
                          </a:solidFill>
                          <a:effectLst/>
                          <a:latin typeface="Times New Roman"/>
                        </a:rPr>
                        <a:t> THINKING</a:t>
                      </a: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baseline="0" dirty="0">
                          <a:solidFill>
                            <a:srgbClr val="000000"/>
                          </a:solidFill>
                          <a:effectLst/>
                          <a:latin typeface="Times New Roman"/>
                        </a:rPr>
                        <a:t> </a:t>
                      </a:r>
                      <a:r>
                        <a:rPr lang="en-US" sz="1200" b="1" i="1" u="none" strike="noStrike" baseline="0" dirty="0">
                          <a:solidFill>
                            <a:srgbClr val="C00000"/>
                          </a:solidFill>
                          <a:effectLst/>
                          <a:latin typeface="Times New Roman"/>
                        </a:rPr>
                        <a:t>PHSCI 150, BIO 150, BIO 155, BIO 180, CHM 150, MSC 170, PHY 151</a:t>
                      </a:r>
                    </a:p>
                    <a:p>
                      <a:pPr algn="l" fontAlgn="ctr"/>
                      <a:endParaRPr lang="en-US" sz="1200" b="1" i="1" u="none" strike="noStrike" baseline="0" dirty="0">
                        <a:solidFill>
                          <a:srgbClr val="0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r>
                        <a:rPr lang="en-US" sz="1200" b="1" i="1" u="none" strike="noStrike" baseline="0" dirty="0">
                          <a:solidFill>
                            <a:srgbClr val="C00000"/>
                          </a:solidFill>
                          <a:effectLst/>
                          <a:latin typeface="Times New Roman"/>
                        </a:rPr>
                        <a:t>CHM 151/151L, PHY 152/152L, BIO 150/150L, BIO 181/181L, BIO 250/250L, BIO 255/255L</a:t>
                      </a:r>
                    </a:p>
                    <a:p>
                      <a:pPr algn="l" fontAlgn="ctr"/>
                      <a:endParaRPr lang="en-US" sz="1200" b="1" i="1" u="none" strike="noStrike" baseline="0" dirty="0">
                        <a:solidFill>
                          <a:srgbClr val="000000"/>
                        </a:solidFill>
                        <a:effectLst/>
                        <a:latin typeface="Times New Roman"/>
                      </a:endParaRP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61835">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494522">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142728">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endParaRPr lang="en-US" sz="1200" b="0"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3-B: Scientific: </a:t>
            </a:r>
            <a:r>
              <a:rPr lang="en-US" sz="2000" b="1" i="1" dirty="0">
                <a:solidFill>
                  <a:srgbClr val="800000"/>
                </a:solidFill>
              </a:rPr>
              <a:t>(Cluster II: 4 Credits)</a:t>
            </a:r>
            <a:endParaRPr lang="en-US" sz="2000" b="1" dirty="0"/>
          </a:p>
          <a:p>
            <a:pPr marL="0" indent="0">
              <a:buNone/>
            </a:pPr>
            <a:r>
              <a:rPr lang="en-US" sz="2000" b="1" dirty="0">
                <a:solidFill>
                  <a:srgbClr val="800000"/>
                </a:solidFill>
              </a:rPr>
              <a:t>Outcome: </a:t>
            </a:r>
            <a:r>
              <a:rPr lang="en-US" sz="2000" dirty="0"/>
              <a:t>Apply scientific concepts and models to analyze complex problems in academic and real life situations.</a:t>
            </a:r>
          </a:p>
        </p:txBody>
      </p:sp>
      <p:sp>
        <p:nvSpPr>
          <p:cNvPr id="3" name="Footer Placeholder 2">
            <a:extLst>
              <a:ext uri="{FF2B5EF4-FFF2-40B4-BE49-F238E27FC236}">
                <a16:creationId xmlns:a16="http://schemas.microsoft.com/office/drawing/2014/main" id="{3205BE98-10E6-4A18-BAFC-3F167CF73B0F}"/>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4038481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3: “Critical Thinking”</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16</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543954985"/>
              </p:ext>
            </p:extLst>
          </p:nvPr>
        </p:nvGraphicFramePr>
        <p:xfrm>
          <a:off x="371387" y="2461981"/>
          <a:ext cx="8413750" cy="327870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3: Critical Thinking; 3-C - Problem Solving</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CRITICAL</a:t>
                      </a:r>
                      <a:r>
                        <a:rPr lang="en-US" sz="1200" b="1" i="0" u="none" strike="noStrike" baseline="0" dirty="0">
                          <a:solidFill>
                            <a:srgbClr val="000000"/>
                          </a:solidFill>
                          <a:effectLst/>
                          <a:latin typeface="Times New Roman"/>
                        </a:rPr>
                        <a:t> THINKING</a:t>
                      </a: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of General Education: </a:t>
                      </a:r>
                      <a:r>
                        <a:rPr lang="en-US" sz="1200" b="1" i="1" u="none" strike="noStrike" dirty="0">
                          <a:solidFill>
                            <a:srgbClr val="C00000"/>
                          </a:solidFill>
                          <a:effectLst/>
                          <a:latin typeface="Times New Roman"/>
                        </a:rPr>
                        <a:t>MAT</a:t>
                      </a:r>
                      <a:r>
                        <a:rPr lang="en-US" sz="1200" b="1" i="1" u="none" strike="noStrike" baseline="0" dirty="0">
                          <a:solidFill>
                            <a:srgbClr val="C00000"/>
                          </a:solidFill>
                          <a:effectLst/>
                          <a:latin typeface="Times New Roman"/>
                        </a:rPr>
                        <a:t> 151 or PHSCI 150, MAT 150, MAT 155, MAT 250, MAT 260, MAT 280, BIO 150, BIO 155, BIO 180, CHM 150, MSC 170, PHY 151</a:t>
                      </a:r>
                    </a:p>
                    <a:p>
                      <a:pPr algn="l" fontAlgn="ctr"/>
                      <a:endParaRPr lang="en-US" sz="1200" b="1" i="1" u="none" strike="noStrike" baseline="0" dirty="0">
                        <a:solidFill>
                          <a:srgbClr val="0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of General Education: </a:t>
                      </a:r>
                      <a:r>
                        <a:rPr lang="en-US" sz="1200" b="1" i="1" u="none" strike="noStrike" baseline="0" dirty="0">
                          <a:solidFill>
                            <a:srgbClr val="C00000"/>
                          </a:solidFill>
                          <a:effectLst/>
                          <a:latin typeface="Times New Roman"/>
                        </a:rPr>
                        <a:t>MAT 250, MAT 280, MAT 281, CHM 151/151L, PHY 152/152L, BIO 150/150L, BIO 181/181L, BIO 250/250L, BIO 255/255L</a:t>
                      </a:r>
                    </a:p>
                    <a:p>
                      <a:pPr algn="l" fontAlgn="ctr"/>
                      <a:endParaRPr lang="en-US" sz="1200" b="1" i="1" u="none" strike="noStrike" baseline="0"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3-C: Problem Solving: </a:t>
            </a:r>
            <a:r>
              <a:rPr lang="en-US" sz="2000" b="1" i="1" dirty="0">
                <a:solidFill>
                  <a:srgbClr val="800000"/>
                </a:solidFill>
              </a:rPr>
              <a:t>(Cluster I: 3-4 Credits Only)</a:t>
            </a:r>
            <a:endParaRPr lang="en-US" sz="2000" b="1" dirty="0"/>
          </a:p>
          <a:p>
            <a:pPr marL="0" indent="0">
              <a:buNone/>
            </a:pPr>
            <a:r>
              <a:rPr lang="en-US" sz="2000" b="1" dirty="0">
                <a:solidFill>
                  <a:srgbClr val="800000"/>
                </a:solidFill>
              </a:rPr>
              <a:t>Outcome: </a:t>
            </a:r>
            <a:r>
              <a:rPr lang="en-US" sz="2000" dirty="0"/>
              <a:t>Apply critical thinking skills to synthesize information and evaluate the credibility of sources/contexts.</a:t>
            </a:r>
          </a:p>
        </p:txBody>
      </p:sp>
      <p:sp>
        <p:nvSpPr>
          <p:cNvPr id="3" name="Footer Placeholder 2">
            <a:extLst>
              <a:ext uri="{FF2B5EF4-FFF2-40B4-BE49-F238E27FC236}">
                <a16:creationId xmlns:a16="http://schemas.microsoft.com/office/drawing/2014/main" id="{D1F59C9A-1560-4009-8EF6-9C2942ED2D01}"/>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038953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63204"/>
            <a:ext cx="7772400" cy="1470025"/>
          </a:xfrm>
        </p:spPr>
        <p:txBody>
          <a:bodyPr>
            <a:normAutofit fontScale="90000"/>
          </a:bodyPr>
          <a:lstStyle/>
          <a:p>
            <a:r>
              <a:rPr lang="en-US" dirty="0"/>
              <a:t>GE Domain 4: Global Awareness &amp; Cultural Competence</a:t>
            </a:r>
            <a:br>
              <a:rPr lang="en-US" dirty="0"/>
            </a:br>
            <a:r>
              <a:rPr lang="en-US" sz="3200" i="1" dirty="0"/>
              <a:t>“Understands and appreciates the historical and cultural context regionally and globally.”</a:t>
            </a:r>
            <a:endParaRPr lang="en-US" sz="3600" dirty="0"/>
          </a:p>
        </p:txBody>
      </p:sp>
      <p:pic>
        <p:nvPicPr>
          <p:cNvPr id="4" name="Picture 3"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7971" y="716570"/>
            <a:ext cx="1919351" cy="1823541"/>
          </a:xfrm>
          <a:prstGeom prst="rect">
            <a:avLst/>
          </a:prstGeom>
        </p:spPr>
      </p:pic>
      <p:cxnSp>
        <p:nvCxnSpPr>
          <p:cNvPr id="5" name="Straight Connector 4"/>
          <p:cNvCxnSpPr/>
          <p:nvPr/>
        </p:nvCxnSpPr>
        <p:spPr>
          <a:xfrm>
            <a:off x="371387" y="3187119"/>
            <a:ext cx="8447193" cy="0"/>
          </a:xfrm>
          <a:prstGeom prst="line">
            <a:avLst/>
          </a:prstGeom>
          <a:ln w="127000" cmpd="sng">
            <a:solidFill>
              <a:srgbClr val="800000"/>
            </a:solidFill>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441693C3-E1F4-164E-A45B-381D48410A80}" type="slidenum">
              <a:rPr lang="en-US" smtClean="0"/>
              <a:t>17</a:t>
            </a:fld>
            <a:endParaRPr lang="en-US"/>
          </a:p>
        </p:txBody>
      </p:sp>
      <p:sp>
        <p:nvSpPr>
          <p:cNvPr id="6" name="Footer Placeholder 5">
            <a:extLst>
              <a:ext uri="{FF2B5EF4-FFF2-40B4-BE49-F238E27FC236}">
                <a16:creationId xmlns:a16="http://schemas.microsoft.com/office/drawing/2014/main" id="{C02B38C8-7D3A-44BA-BF84-E3583ECAE490}"/>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1306077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454" y="58962"/>
            <a:ext cx="7936345" cy="875601"/>
          </a:xfrm>
        </p:spPr>
        <p:txBody>
          <a:bodyPr>
            <a:noAutofit/>
          </a:bodyPr>
          <a:lstStyle/>
          <a:p>
            <a:r>
              <a:rPr lang="en-US" sz="2800" dirty="0"/>
              <a:t>     General Education Domain 4: “Global Awareness &amp; Cultural Competence”</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18</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1685176695"/>
              </p:ext>
            </p:extLst>
          </p:nvPr>
        </p:nvGraphicFramePr>
        <p:xfrm>
          <a:off x="371387" y="2091277"/>
          <a:ext cx="8413750" cy="291294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4: Global Awareness &amp; Cultural Competence; 4-A - Social, Economic and Political Systems</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3">
                  <a:txBody>
                    <a:bodyPr/>
                    <a:lstStyle/>
                    <a:p>
                      <a:pPr algn="ctr" fontAlgn="ctr"/>
                      <a:r>
                        <a:rPr lang="en-US" sz="1200" b="1" i="0" u="none" strike="noStrike" dirty="0">
                          <a:solidFill>
                            <a:srgbClr val="000000"/>
                          </a:solidFill>
                          <a:effectLst/>
                          <a:latin typeface="Times New Roman"/>
                        </a:rPr>
                        <a:t>GLOBAL</a:t>
                      </a:r>
                      <a:r>
                        <a:rPr lang="en-US" sz="1200" b="1" i="0" u="none" strike="noStrike" baseline="0" dirty="0">
                          <a:solidFill>
                            <a:srgbClr val="000000"/>
                          </a:solidFill>
                          <a:effectLst/>
                          <a:latin typeface="Times New Roman"/>
                        </a:rPr>
                        <a:t> AWARENESS &amp; CULTURAL COMPETENCE</a:t>
                      </a: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 </a:t>
                      </a:r>
                      <a:r>
                        <a:rPr lang="en-US" sz="1200" b="1" i="1" u="none" strike="noStrike" dirty="0">
                          <a:solidFill>
                            <a:srgbClr val="C00000"/>
                          </a:solidFill>
                          <a:effectLst/>
                          <a:latin typeface="Times New Roman"/>
                        </a:rPr>
                        <a:t>HIS 150</a:t>
                      </a:r>
                      <a:r>
                        <a:rPr lang="en-US" sz="1200" b="1" i="1" u="none" strike="noStrike" baseline="0" dirty="0">
                          <a:solidFill>
                            <a:srgbClr val="C00000"/>
                          </a:solidFill>
                          <a:effectLst/>
                          <a:latin typeface="Times New Roman"/>
                        </a:rPr>
                        <a:t> HIS </a:t>
                      </a:r>
                      <a:r>
                        <a:rPr lang="en-US" sz="1200" b="1" i="1" u="none" strike="noStrike" dirty="0">
                          <a:solidFill>
                            <a:srgbClr val="C00000"/>
                          </a:solidFill>
                          <a:effectLst/>
                          <a:latin typeface="Times New Roman"/>
                        </a:rPr>
                        <a:t>151</a:t>
                      </a:r>
                      <a:endParaRPr lang="en-US" sz="1200" b="1" i="1" u="none" strike="noStrike" baseline="0" dirty="0">
                        <a:solidFill>
                          <a:srgbClr val="000000"/>
                        </a:solidFill>
                        <a:effectLst/>
                        <a:latin typeface="Times New Roman"/>
                      </a:endParaRPr>
                    </a:p>
                    <a:p>
                      <a:pPr algn="l" fontAlgn="ctr"/>
                      <a:endParaRPr lang="en-US" sz="1200" b="1" i="1" u="none" strike="noStrike" baseline="0" dirty="0">
                        <a:solidFill>
                          <a:srgbClr val="0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r>
                        <a:rPr lang="en-US" sz="1200" b="1" i="1" u="none" strike="noStrike" baseline="0" dirty="0">
                          <a:solidFill>
                            <a:srgbClr val="C00000"/>
                          </a:solidFill>
                          <a:effectLst/>
                          <a:latin typeface="Times New Roman"/>
                        </a:rPr>
                        <a:t>HIS 151, HIS 171</a:t>
                      </a: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rmAutofit fontScale="62500" lnSpcReduction="20000"/>
          </a:bodyPr>
          <a:lstStyle/>
          <a:p>
            <a:pPr marL="0" indent="0">
              <a:buNone/>
            </a:pPr>
            <a:r>
              <a:rPr lang="en-US" b="1" dirty="0"/>
              <a:t>4-A: Social, Economic and Political Systems: </a:t>
            </a:r>
            <a:r>
              <a:rPr lang="en-US" b="1" i="1" dirty="0">
                <a:solidFill>
                  <a:srgbClr val="800000"/>
                </a:solidFill>
              </a:rPr>
              <a:t>(Cluster I: 3 Credits Only)</a:t>
            </a:r>
            <a:endParaRPr lang="en-US" b="1" dirty="0"/>
          </a:p>
          <a:p>
            <a:pPr marL="0" indent="0">
              <a:buNone/>
            </a:pPr>
            <a:r>
              <a:rPr lang="en-US" b="1" dirty="0">
                <a:solidFill>
                  <a:srgbClr val="800000"/>
                </a:solidFill>
              </a:rPr>
              <a:t>Outcome: </a:t>
            </a:r>
            <a:r>
              <a:rPr lang="en-US" dirty="0"/>
              <a:t>Identifies social, economic and political systems and issues.</a:t>
            </a:r>
          </a:p>
        </p:txBody>
      </p:sp>
      <p:sp>
        <p:nvSpPr>
          <p:cNvPr id="3" name="Footer Placeholder 2">
            <a:extLst>
              <a:ext uri="{FF2B5EF4-FFF2-40B4-BE49-F238E27FC236}">
                <a16:creationId xmlns:a16="http://schemas.microsoft.com/office/drawing/2014/main" id="{0E948200-1EAF-417E-9D86-DD6CF7F71534}"/>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839529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454" y="58962"/>
            <a:ext cx="7936345" cy="875601"/>
          </a:xfrm>
        </p:spPr>
        <p:txBody>
          <a:bodyPr>
            <a:noAutofit/>
          </a:bodyPr>
          <a:lstStyle/>
          <a:p>
            <a:r>
              <a:rPr lang="en-US" sz="2800" dirty="0"/>
              <a:t>     General Education Domain 4: “Global Awareness &amp; Cultural Competence”</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19</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37651338"/>
              </p:ext>
            </p:extLst>
          </p:nvPr>
        </p:nvGraphicFramePr>
        <p:xfrm>
          <a:off x="371387" y="2355685"/>
          <a:ext cx="8413750" cy="291294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4: Global Awareness &amp; Cultural Competence; 4-B - Perspectives of others, diversity.</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GLOBAL</a:t>
                      </a:r>
                      <a:r>
                        <a:rPr lang="en-US" sz="1200" b="1" i="0" u="none" strike="noStrike" baseline="0" dirty="0">
                          <a:solidFill>
                            <a:srgbClr val="000000"/>
                          </a:solidFill>
                          <a:effectLst/>
                          <a:latin typeface="Times New Roman"/>
                        </a:rPr>
                        <a:t> AWARENESS &amp; CULTURAL COMPETENCE</a:t>
                      </a: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dirty="0">
                          <a:solidFill>
                            <a:srgbClr val="C00000"/>
                          </a:solidFill>
                          <a:effectLst/>
                          <a:latin typeface="Times New Roman"/>
                        </a:rPr>
                        <a:t>: HIS 150, or HIS</a:t>
                      </a:r>
                      <a:r>
                        <a:rPr lang="en-US" sz="1200" b="1" i="1" u="none" strike="noStrike" baseline="0" dirty="0">
                          <a:solidFill>
                            <a:srgbClr val="C00000"/>
                          </a:solidFill>
                          <a:effectLst/>
                          <a:latin typeface="Times New Roman"/>
                        </a:rPr>
                        <a:t> 170  or HIS 162</a:t>
                      </a:r>
                    </a:p>
                    <a:p>
                      <a:pPr algn="l" fontAlgn="ctr"/>
                      <a:endParaRPr lang="en-US" sz="1200" b="1" i="1" u="none" strike="noStrike" baseline="0" dirty="0">
                        <a:solidFill>
                          <a:srgbClr val="0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r>
                        <a:rPr lang="en-US" sz="1200" b="1" i="1" u="none" strike="noStrike" baseline="0" dirty="0">
                          <a:solidFill>
                            <a:srgbClr val="C00000"/>
                          </a:solidFill>
                          <a:effectLst/>
                          <a:latin typeface="Times New Roman"/>
                        </a:rPr>
                        <a:t>HIS 151, HIS 171</a:t>
                      </a:r>
                    </a:p>
                    <a:p>
                      <a:pPr algn="l" fontAlgn="ctr"/>
                      <a:endParaRPr lang="en-US" sz="1200" b="1" i="1" u="none" strike="noStrike" baseline="0"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4-B: Perspectives of others, diversity. </a:t>
            </a:r>
            <a:r>
              <a:rPr lang="en-US" sz="2000" b="1" i="1" dirty="0">
                <a:solidFill>
                  <a:srgbClr val="800000"/>
                </a:solidFill>
              </a:rPr>
              <a:t>(Cluster I: 3 Credits Only)</a:t>
            </a:r>
            <a:endParaRPr lang="en-US" sz="2000" b="1" dirty="0"/>
          </a:p>
          <a:p>
            <a:pPr marL="0" indent="0">
              <a:buNone/>
            </a:pPr>
            <a:r>
              <a:rPr lang="en-US" sz="1800" b="1" dirty="0">
                <a:solidFill>
                  <a:srgbClr val="800000"/>
                </a:solidFill>
              </a:rPr>
              <a:t>Outcome: </a:t>
            </a:r>
            <a:r>
              <a:rPr lang="en-US" sz="1800" dirty="0"/>
              <a:t>Recognizes and respect the perspectives of others (locally &amp; globally) and develop an awareness of divers attitudes, values and beliefs.</a:t>
            </a:r>
          </a:p>
        </p:txBody>
      </p:sp>
      <p:sp>
        <p:nvSpPr>
          <p:cNvPr id="3" name="Footer Placeholder 2">
            <a:extLst>
              <a:ext uri="{FF2B5EF4-FFF2-40B4-BE49-F238E27FC236}">
                <a16:creationId xmlns:a16="http://schemas.microsoft.com/office/drawing/2014/main" id="{7E7A4091-0955-4F2A-AFC1-38E15FAF81E1}"/>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318606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12949"/>
            <a:ext cx="7772400" cy="1470025"/>
          </a:xfrm>
        </p:spPr>
        <p:txBody>
          <a:bodyPr/>
          <a:lstStyle/>
          <a:p>
            <a:r>
              <a:rPr lang="en-US" dirty="0"/>
              <a:t>ASCC General Education</a:t>
            </a:r>
          </a:p>
        </p:txBody>
      </p:sp>
      <p:pic>
        <p:nvPicPr>
          <p:cNvPr id="4" name="Picture 3" descr="logo-120x120.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7971" y="716570"/>
            <a:ext cx="1919351" cy="1823541"/>
          </a:xfrm>
          <a:prstGeom prst="rect">
            <a:avLst/>
          </a:prstGeom>
        </p:spPr>
      </p:pic>
      <p:cxnSp>
        <p:nvCxnSpPr>
          <p:cNvPr id="5" name="Straight Connector 4"/>
          <p:cNvCxnSpPr/>
          <p:nvPr/>
        </p:nvCxnSpPr>
        <p:spPr>
          <a:xfrm>
            <a:off x="371387" y="3187119"/>
            <a:ext cx="8447193" cy="0"/>
          </a:xfrm>
          <a:prstGeom prst="line">
            <a:avLst/>
          </a:prstGeom>
          <a:ln w="127000" cmpd="sng">
            <a:solidFill>
              <a:srgbClr val="800000"/>
            </a:solidFill>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441693C3-E1F4-164E-A45B-381D48410A80}" type="slidenum">
              <a:rPr lang="en-US" smtClean="0"/>
              <a:t>2</a:t>
            </a:fld>
            <a:endParaRPr lang="en-US"/>
          </a:p>
        </p:txBody>
      </p:sp>
      <p:sp>
        <p:nvSpPr>
          <p:cNvPr id="6" name="Footer Placeholder 5">
            <a:extLst>
              <a:ext uri="{FF2B5EF4-FFF2-40B4-BE49-F238E27FC236}">
                <a16:creationId xmlns:a16="http://schemas.microsoft.com/office/drawing/2014/main" id="{3799D9D9-04E2-4C40-8381-5C4A11D5C4CE}"/>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952919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454" y="112881"/>
            <a:ext cx="7936345" cy="875601"/>
          </a:xfrm>
        </p:spPr>
        <p:txBody>
          <a:bodyPr>
            <a:noAutofit/>
          </a:bodyPr>
          <a:lstStyle/>
          <a:p>
            <a:r>
              <a:rPr lang="en-US" sz="2800" dirty="0"/>
              <a:t>     General Education Domain 4: “Global Awareness &amp; Cultural Competence”</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20</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993692157"/>
              </p:ext>
            </p:extLst>
          </p:nvPr>
        </p:nvGraphicFramePr>
        <p:xfrm>
          <a:off x="365125" y="2206606"/>
          <a:ext cx="8413750" cy="309582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4: Global Awareness &amp; Cultural Competence; 4-C - Samoa and the Pacific.</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GLOBAL</a:t>
                      </a:r>
                      <a:r>
                        <a:rPr lang="en-US" sz="1200" b="1" i="0" u="none" strike="noStrike" baseline="0" dirty="0">
                          <a:solidFill>
                            <a:srgbClr val="000000"/>
                          </a:solidFill>
                          <a:effectLst/>
                          <a:latin typeface="Times New Roman"/>
                        </a:rPr>
                        <a:t> AWARENESS &amp; CULTURAL COMPETENCE</a:t>
                      </a: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baseline="0" dirty="0">
                          <a:solidFill>
                            <a:srgbClr val="000000"/>
                          </a:solidFill>
                          <a:effectLst/>
                          <a:latin typeface="Times New Roman"/>
                        </a:rPr>
                        <a:t> </a:t>
                      </a:r>
                      <a:r>
                        <a:rPr lang="en-US" sz="1200" b="1" i="1" u="none" strike="noStrike" baseline="0" dirty="0">
                          <a:solidFill>
                            <a:srgbClr val="C00000"/>
                          </a:solidFill>
                          <a:effectLst/>
                          <a:latin typeface="Times New Roman"/>
                        </a:rPr>
                        <a:t>HIS 162 </a:t>
                      </a:r>
                    </a:p>
                    <a:p>
                      <a:pPr algn="l" fontAlgn="ctr"/>
                      <a:endParaRPr lang="en-US" sz="1200" b="1" i="1" u="none" strike="noStrike" baseline="0" dirty="0">
                        <a:solidFill>
                          <a:srgbClr val="0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r>
                        <a:rPr lang="en-US" sz="1200" b="1" i="1" u="none" strike="noStrike" baseline="0" dirty="0">
                          <a:solidFill>
                            <a:srgbClr val="C00000"/>
                          </a:solidFill>
                          <a:effectLst/>
                          <a:latin typeface="Times New Roman"/>
                        </a:rPr>
                        <a:t>HIS 160, HIS 161, SAM 152, GEO 150, GEO 161,  SAM 101A, SAM 101B, SAM 111,  SAM 151, SAM 154</a:t>
                      </a:r>
                    </a:p>
                    <a:p>
                      <a:pPr algn="l" fontAlgn="ctr"/>
                      <a:endParaRPr lang="en-US" sz="1200" b="1" i="1" u="none" strike="noStrike" baseline="0"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baseline="0" dirty="0">
                        <a:solidFill>
                          <a:schemeClr val="tx1"/>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1"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367336"/>
            <a:ext cx="8413750" cy="773545"/>
          </a:xfrm>
        </p:spPr>
        <p:txBody>
          <a:bodyPr>
            <a:normAutofit fontScale="55000" lnSpcReduction="20000"/>
          </a:bodyPr>
          <a:lstStyle/>
          <a:p>
            <a:pPr marL="0" indent="0">
              <a:buNone/>
            </a:pPr>
            <a:r>
              <a:rPr lang="en-US" b="1" dirty="0"/>
              <a:t>4-C: Samoa and the Pacific. </a:t>
            </a:r>
            <a:r>
              <a:rPr lang="en-US" b="1" i="1" dirty="0">
                <a:solidFill>
                  <a:srgbClr val="800000"/>
                </a:solidFill>
              </a:rPr>
              <a:t>(Cluster II: 3 Credits)</a:t>
            </a:r>
            <a:endParaRPr lang="en-US" b="1" dirty="0"/>
          </a:p>
          <a:p>
            <a:pPr marL="0" indent="0">
              <a:buNone/>
            </a:pPr>
            <a:r>
              <a:rPr lang="en-US" b="1" dirty="0">
                <a:solidFill>
                  <a:srgbClr val="800000"/>
                </a:solidFill>
              </a:rPr>
              <a:t>Outcome: </a:t>
            </a:r>
            <a:r>
              <a:rPr lang="en-US" dirty="0"/>
              <a:t>Demonstrates an appreciation of Samoan Culture and other Pacific cultures.</a:t>
            </a:r>
          </a:p>
        </p:txBody>
      </p:sp>
      <p:sp>
        <p:nvSpPr>
          <p:cNvPr id="3" name="Footer Placeholder 2">
            <a:extLst>
              <a:ext uri="{FF2B5EF4-FFF2-40B4-BE49-F238E27FC236}">
                <a16:creationId xmlns:a16="http://schemas.microsoft.com/office/drawing/2014/main" id="{4D705039-BC7F-4FE3-9A4B-D48A20D9E54E}"/>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1107863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620929"/>
            <a:ext cx="7772400" cy="1470025"/>
          </a:xfrm>
        </p:spPr>
        <p:txBody>
          <a:bodyPr>
            <a:normAutofit fontScale="90000"/>
          </a:bodyPr>
          <a:lstStyle/>
          <a:p>
            <a:r>
              <a:rPr lang="en-US" dirty="0"/>
              <a:t>GE Domain 5: Personal Development and Responsibility</a:t>
            </a:r>
            <a:br>
              <a:rPr lang="en-US" dirty="0"/>
            </a:br>
            <a:r>
              <a:rPr lang="en-US" sz="3200" i="1" dirty="0"/>
              <a:t>“Enhances personal growth and wellness leading to responsible decision making.”</a:t>
            </a:r>
            <a:endParaRPr lang="en-US" sz="3600" dirty="0"/>
          </a:p>
        </p:txBody>
      </p:sp>
      <p:pic>
        <p:nvPicPr>
          <p:cNvPr id="4" name="Picture 3"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7971" y="716570"/>
            <a:ext cx="1919351" cy="1823541"/>
          </a:xfrm>
          <a:prstGeom prst="rect">
            <a:avLst/>
          </a:prstGeom>
        </p:spPr>
      </p:pic>
      <p:cxnSp>
        <p:nvCxnSpPr>
          <p:cNvPr id="5" name="Straight Connector 4"/>
          <p:cNvCxnSpPr/>
          <p:nvPr/>
        </p:nvCxnSpPr>
        <p:spPr>
          <a:xfrm>
            <a:off x="371387" y="3187119"/>
            <a:ext cx="8447193" cy="0"/>
          </a:xfrm>
          <a:prstGeom prst="line">
            <a:avLst/>
          </a:prstGeom>
          <a:ln w="127000" cmpd="sng">
            <a:solidFill>
              <a:srgbClr val="800000"/>
            </a:solidFill>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441693C3-E1F4-164E-A45B-381D48410A80}" type="slidenum">
              <a:rPr lang="en-US" smtClean="0"/>
              <a:t>21</a:t>
            </a:fld>
            <a:endParaRPr lang="en-US"/>
          </a:p>
        </p:txBody>
      </p:sp>
      <p:sp>
        <p:nvSpPr>
          <p:cNvPr id="6" name="Footer Placeholder 5">
            <a:extLst>
              <a:ext uri="{FF2B5EF4-FFF2-40B4-BE49-F238E27FC236}">
                <a16:creationId xmlns:a16="http://schemas.microsoft.com/office/drawing/2014/main" id="{955A70EA-1EBB-4B35-8AB2-C4E7E26FC5F6}"/>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718566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454" y="58962"/>
            <a:ext cx="7936345" cy="875601"/>
          </a:xfrm>
        </p:spPr>
        <p:txBody>
          <a:bodyPr>
            <a:noAutofit/>
          </a:bodyPr>
          <a:lstStyle/>
          <a:p>
            <a:r>
              <a:rPr lang="en-US" sz="2800" dirty="0"/>
              <a:t>     General Education Domain 5: “Personal Development and Responsibility”</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22</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4238042617"/>
              </p:ext>
            </p:extLst>
          </p:nvPr>
        </p:nvGraphicFramePr>
        <p:xfrm>
          <a:off x="371387" y="2091277"/>
          <a:ext cx="8413750" cy="309582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5: Personal Development &amp; Responsibility; 5-A - Ethical Decision Making.</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PERSONAL DEVELOPMENT &amp; RESPONSIBILITY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baseline="0" dirty="0">
                          <a:solidFill>
                            <a:srgbClr val="000000"/>
                          </a:solidFill>
                          <a:effectLst/>
                          <a:latin typeface="Times New Roman"/>
                        </a:rPr>
                        <a:t> </a:t>
                      </a:r>
                      <a:r>
                        <a:rPr lang="en-US" sz="1200" b="1" i="1" u="none" strike="noStrike" dirty="0">
                          <a:solidFill>
                            <a:srgbClr val="C00000"/>
                          </a:solidFill>
                          <a:effectLst/>
                          <a:latin typeface="Times New Roman"/>
                        </a:rPr>
                        <a:t>HEA 150,</a:t>
                      </a:r>
                      <a:r>
                        <a:rPr lang="en-US" sz="1200" b="1" i="1" u="none" strike="noStrike" baseline="0" dirty="0">
                          <a:solidFill>
                            <a:srgbClr val="C00000"/>
                          </a:solidFill>
                          <a:effectLst/>
                          <a:latin typeface="Times New Roman"/>
                        </a:rPr>
                        <a:t> </a:t>
                      </a:r>
                      <a:r>
                        <a:rPr lang="en-US" sz="1200" b="1" i="1" u="none" strike="noStrike" dirty="0">
                          <a:solidFill>
                            <a:srgbClr val="C00000"/>
                          </a:solidFill>
                          <a:effectLst/>
                          <a:latin typeface="Times New Roman"/>
                        </a:rPr>
                        <a:t>PSY 150, PHIL 150, REL 150, SOC 150</a:t>
                      </a:r>
                    </a:p>
                    <a:p>
                      <a:pPr algn="l" fontAlgn="ctr"/>
                      <a:endParaRPr lang="en-US" sz="1200" b="1" i="1" u="none" strike="noStrike" baseline="0" dirty="0">
                        <a:solidFill>
                          <a:srgbClr val="C00000"/>
                        </a:solidFill>
                        <a:effectLst/>
                        <a:latin typeface="Times New Roman"/>
                      </a:endParaRPr>
                    </a:p>
                    <a:p>
                      <a:pPr algn="l" fontAlgn="ct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r>
                        <a:rPr lang="en-US" sz="1200" b="1" i="1" u="none" strike="noStrike" baseline="0" dirty="0">
                          <a:solidFill>
                            <a:srgbClr val="C00000"/>
                          </a:solidFill>
                          <a:effectLst/>
                          <a:latin typeface="Times New Roman"/>
                        </a:rPr>
                        <a:t>ANT 150, ANT 153, ANT 154, ANT 210, GEO 160, PAD 150, POL 150, POL 160, POL 170, POL 220, POL 250, POL 251, PSY 250, SOC 211</a:t>
                      </a:r>
                    </a:p>
                    <a:p>
                      <a:pPr algn="l" fontAlgn="ctr"/>
                      <a:endParaRPr lang="en-US" sz="1200" b="1" i="1" u="none" strike="noStrike" baseline="0"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rmAutofit fontScale="55000" lnSpcReduction="20000"/>
          </a:bodyPr>
          <a:lstStyle/>
          <a:p>
            <a:pPr marL="0" indent="0">
              <a:buNone/>
            </a:pPr>
            <a:r>
              <a:rPr lang="en-US" b="1" dirty="0"/>
              <a:t>5-A: Ethical Decision Making. </a:t>
            </a:r>
            <a:r>
              <a:rPr lang="en-US" b="1" i="1" dirty="0">
                <a:solidFill>
                  <a:srgbClr val="800000"/>
                </a:solidFill>
              </a:rPr>
              <a:t>(Cluster I: 3 Credits Only)</a:t>
            </a:r>
            <a:endParaRPr lang="en-US" b="1" dirty="0"/>
          </a:p>
          <a:p>
            <a:pPr marL="0" indent="0">
              <a:buNone/>
            </a:pPr>
            <a:r>
              <a:rPr lang="en-US" b="1" dirty="0">
                <a:solidFill>
                  <a:srgbClr val="800000"/>
                </a:solidFill>
              </a:rPr>
              <a:t>Outcome: </a:t>
            </a:r>
            <a:r>
              <a:rPr lang="en-US" dirty="0"/>
              <a:t>Demonstrates and applies ethical decision making in real life situations.</a:t>
            </a:r>
          </a:p>
        </p:txBody>
      </p:sp>
      <p:sp>
        <p:nvSpPr>
          <p:cNvPr id="3" name="Footer Placeholder 2">
            <a:extLst>
              <a:ext uri="{FF2B5EF4-FFF2-40B4-BE49-F238E27FC236}">
                <a16:creationId xmlns:a16="http://schemas.microsoft.com/office/drawing/2014/main" id="{BEC774E0-DC67-4DD6-9F7D-F6E6C97A7691}"/>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630967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454" y="58962"/>
            <a:ext cx="7936345" cy="875601"/>
          </a:xfrm>
        </p:spPr>
        <p:txBody>
          <a:bodyPr>
            <a:noAutofit/>
          </a:bodyPr>
          <a:lstStyle/>
          <a:p>
            <a:r>
              <a:rPr lang="en-US" sz="2800" dirty="0"/>
              <a:t>     General Education Domain 5: “Personal Development and Responsibility”</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23</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909870395"/>
              </p:ext>
            </p:extLst>
          </p:nvPr>
        </p:nvGraphicFramePr>
        <p:xfrm>
          <a:off x="371387" y="2360906"/>
          <a:ext cx="8413750" cy="273006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5: Personal Development &amp; Responsibility; 5-B - Health Choices &amp; Practices.</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PERSONAL DEVELOPMENT &amp; RESPONSIBILITY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baseline="0" dirty="0">
                          <a:solidFill>
                            <a:srgbClr val="000000"/>
                          </a:solidFill>
                          <a:effectLst/>
                          <a:latin typeface="Times New Roman"/>
                        </a:rPr>
                        <a:t> </a:t>
                      </a:r>
                      <a:r>
                        <a:rPr lang="en-US" sz="1200" b="1" i="1" u="none" strike="noStrike" dirty="0">
                          <a:solidFill>
                            <a:srgbClr val="C00000"/>
                          </a:solidFill>
                          <a:effectLst/>
                          <a:latin typeface="Times New Roman"/>
                        </a:rPr>
                        <a:t>HEA 150,</a:t>
                      </a:r>
                      <a:r>
                        <a:rPr lang="en-US" sz="1200" b="1" i="1" u="none" strike="noStrike" baseline="0" dirty="0">
                          <a:solidFill>
                            <a:srgbClr val="C00000"/>
                          </a:solidFill>
                          <a:effectLst/>
                          <a:latin typeface="Times New Roman"/>
                        </a:rPr>
                        <a:t> </a:t>
                      </a:r>
                      <a:r>
                        <a:rPr lang="en-US" sz="1200" b="1" i="1" u="none" strike="noStrike" dirty="0">
                          <a:solidFill>
                            <a:srgbClr val="C00000"/>
                          </a:solidFill>
                          <a:effectLst/>
                          <a:latin typeface="Times New Roman"/>
                        </a:rPr>
                        <a:t>PSY 150, PHIL 150, REL 150, SOC 150</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1" u="none" strike="noStrike" dirty="0">
                        <a:solidFill>
                          <a:srgbClr val="C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r>
                        <a:rPr lang="en-US" sz="1200" b="1" i="1" u="none" strike="noStrike" baseline="0" dirty="0">
                          <a:solidFill>
                            <a:srgbClr val="C00000"/>
                          </a:solidFill>
                          <a:effectLst/>
                          <a:latin typeface="Times New Roman"/>
                        </a:rPr>
                        <a:t>ANT 150, ANT 153, ANT 154, ANT 210, GEO 160, PAD 150, POL 150, POL 160, POL 170, POL 220, POL 250, POL 251, PSY 250, SOC 211</a:t>
                      </a:r>
                      <a:endParaRPr lang="en-US" sz="1200" b="1" i="1" u="none" strike="noStrike" dirty="0">
                        <a:solidFill>
                          <a:srgbClr val="C00000"/>
                        </a:solidFill>
                        <a:effectLst/>
                        <a:latin typeface="Times New Roman"/>
                      </a:endParaRPr>
                    </a:p>
                    <a:p>
                      <a:pPr algn="l" fontAlgn="ctr"/>
                      <a:endParaRPr lang="en-US" sz="1200" b="1" i="1" u="none" strike="noStrike" baseline="0" dirty="0">
                        <a:solidFill>
                          <a:srgbClr val="C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5-B: Health Choices and Practices. </a:t>
            </a:r>
            <a:r>
              <a:rPr lang="en-US" sz="2000" b="1" i="1" dirty="0">
                <a:solidFill>
                  <a:srgbClr val="800000"/>
                </a:solidFill>
              </a:rPr>
              <a:t>(Cluster I: 3 Credits Only)</a:t>
            </a:r>
            <a:endParaRPr lang="en-US" sz="2000" b="1" dirty="0"/>
          </a:p>
          <a:p>
            <a:pPr marL="0" indent="0">
              <a:buNone/>
            </a:pPr>
            <a:r>
              <a:rPr lang="en-US" sz="1800" b="1" dirty="0">
                <a:solidFill>
                  <a:srgbClr val="800000"/>
                </a:solidFill>
              </a:rPr>
              <a:t>Outcome: </a:t>
            </a:r>
            <a:r>
              <a:rPr lang="en-US" sz="1800" dirty="0"/>
              <a:t>Demonstrates the acquired knowledge to promote good/wise health choices and practices that enhance wellness.</a:t>
            </a:r>
          </a:p>
        </p:txBody>
      </p:sp>
      <p:sp>
        <p:nvSpPr>
          <p:cNvPr id="3" name="Footer Placeholder 2">
            <a:extLst>
              <a:ext uri="{FF2B5EF4-FFF2-40B4-BE49-F238E27FC236}">
                <a16:creationId xmlns:a16="http://schemas.microsoft.com/office/drawing/2014/main" id="{15BF245D-F425-4E8F-8F94-A84F64E039A5}"/>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78786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454" y="58962"/>
            <a:ext cx="7936345" cy="875601"/>
          </a:xfrm>
        </p:spPr>
        <p:txBody>
          <a:bodyPr>
            <a:noAutofit/>
          </a:bodyPr>
          <a:lstStyle/>
          <a:p>
            <a:r>
              <a:rPr lang="en-US" sz="2800" dirty="0"/>
              <a:t>     General Education Domain 5: “Personal Development and Responsibility”</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24</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4105263861"/>
              </p:ext>
            </p:extLst>
          </p:nvPr>
        </p:nvGraphicFramePr>
        <p:xfrm>
          <a:off x="371387" y="2454690"/>
          <a:ext cx="8413750" cy="309582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5: Personal Development &amp; Responsibility; 5-C - Community and Family Participation.</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PERSONAL DEVELOPMENT &amp; RESPONSIBILITY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baseline="0" dirty="0">
                          <a:solidFill>
                            <a:srgbClr val="000000"/>
                          </a:solidFill>
                          <a:effectLst/>
                          <a:latin typeface="Times New Roman"/>
                        </a:rPr>
                        <a:t> </a:t>
                      </a:r>
                      <a:r>
                        <a:rPr lang="en-US" sz="1200" b="1" i="1" u="none" strike="noStrike" dirty="0">
                          <a:solidFill>
                            <a:srgbClr val="C00000"/>
                          </a:solidFill>
                          <a:effectLst/>
                          <a:latin typeface="Times New Roman"/>
                        </a:rPr>
                        <a:t>HEA 150,</a:t>
                      </a:r>
                      <a:r>
                        <a:rPr lang="en-US" sz="1200" b="1" i="1" u="none" strike="noStrike" baseline="0" dirty="0">
                          <a:solidFill>
                            <a:srgbClr val="C00000"/>
                          </a:solidFill>
                          <a:effectLst/>
                          <a:latin typeface="Times New Roman"/>
                        </a:rPr>
                        <a:t> </a:t>
                      </a:r>
                      <a:r>
                        <a:rPr lang="en-US" sz="1200" b="1" i="1" u="none" strike="noStrike" dirty="0">
                          <a:solidFill>
                            <a:srgbClr val="C00000"/>
                          </a:solidFill>
                          <a:effectLst/>
                          <a:latin typeface="Times New Roman"/>
                        </a:rPr>
                        <a:t>PSY 150, PHIL 150, REL 150, SOC 150</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1" u="none" strike="noStrike" baseline="0" dirty="0">
                        <a:solidFill>
                          <a:srgbClr val="C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baseline="0"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baseline="0" dirty="0">
                          <a:solidFill>
                            <a:srgbClr val="000000"/>
                          </a:solidFill>
                          <a:effectLst/>
                          <a:latin typeface="Times New Roman"/>
                        </a:rPr>
                        <a:t> Year General Education: </a:t>
                      </a:r>
                      <a:r>
                        <a:rPr lang="en-US" sz="1200" b="1" i="1" u="none" strike="noStrike" baseline="0" dirty="0">
                          <a:solidFill>
                            <a:srgbClr val="C00000"/>
                          </a:solidFill>
                          <a:effectLst/>
                          <a:latin typeface="Times New Roman"/>
                        </a:rPr>
                        <a:t>ANT 150, ANT 153, ANT 154, ANT 210, GEO 160, PAD 150, POL 150, POL 160, POL 170, POL 220, POL 250, POL 251, PSY 250, SOC 211</a:t>
                      </a: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5-C: Community and Family Participation. </a:t>
            </a:r>
            <a:r>
              <a:rPr lang="en-US" sz="2000" b="1" i="1" dirty="0">
                <a:solidFill>
                  <a:srgbClr val="800000"/>
                </a:solidFill>
              </a:rPr>
              <a:t>(Cluster I: 3 Credits Only)</a:t>
            </a:r>
            <a:endParaRPr lang="en-US" sz="2000" b="1" dirty="0"/>
          </a:p>
          <a:p>
            <a:pPr marL="0" indent="0">
              <a:buNone/>
            </a:pPr>
            <a:r>
              <a:rPr lang="en-US" sz="1800" b="1" dirty="0">
                <a:solidFill>
                  <a:srgbClr val="800000"/>
                </a:solidFill>
              </a:rPr>
              <a:t>Outcome: </a:t>
            </a:r>
            <a:r>
              <a:rPr lang="en-US" sz="1800" dirty="0"/>
              <a:t>Identifies and recognizes the relevance of being responsible and participates actively in family and community.</a:t>
            </a:r>
          </a:p>
        </p:txBody>
      </p:sp>
      <p:sp>
        <p:nvSpPr>
          <p:cNvPr id="3" name="Footer Placeholder 2">
            <a:extLst>
              <a:ext uri="{FF2B5EF4-FFF2-40B4-BE49-F238E27FC236}">
                <a16:creationId xmlns:a16="http://schemas.microsoft.com/office/drawing/2014/main" id="{E060D480-FAB6-4414-8FD8-42CA6545E079}"/>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1802483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454" y="58962"/>
            <a:ext cx="7936345" cy="875601"/>
          </a:xfrm>
        </p:spPr>
        <p:txBody>
          <a:bodyPr>
            <a:noAutofit/>
          </a:bodyPr>
          <a:lstStyle/>
          <a:p>
            <a:r>
              <a:rPr lang="en-US" sz="2800" dirty="0"/>
              <a:t>     General Education Domain 5: “Personal Development and Responsibility”</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25</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070886799"/>
              </p:ext>
            </p:extLst>
          </p:nvPr>
        </p:nvGraphicFramePr>
        <p:xfrm>
          <a:off x="371387" y="2337460"/>
          <a:ext cx="8413750" cy="309582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5: Personal Development &amp; Responsibility; 5-D - Career, Personal and Professional Growth.</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PERSONAL DEVELOPMENT &amp; RESPONSIBILITY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baseline="0" dirty="0">
                          <a:solidFill>
                            <a:srgbClr val="000000"/>
                          </a:solidFill>
                          <a:effectLst/>
                          <a:latin typeface="Times New Roman"/>
                        </a:rPr>
                        <a:t> </a:t>
                      </a:r>
                      <a:r>
                        <a:rPr lang="en-US" sz="1200" b="1" i="1" u="none" strike="noStrike" dirty="0">
                          <a:solidFill>
                            <a:srgbClr val="C00000"/>
                          </a:solidFill>
                          <a:effectLst/>
                          <a:latin typeface="Times New Roman"/>
                        </a:rPr>
                        <a:t>ABR 100, ADT 150, AGE 150, AGR 152, ANT 153, ART 160, ART 161, ART 165, ART 170, ASL 150, AUTO 100, BUS 103, CARP 100, CLP 150, CJ 150, CS 155, DRA 151, ED 150, HEA 140, HSV 150, HSV 160, ICT 161, MUS 150, MUS 170, MUS 180, MUS 181, MUS 187, MSL 101, MSC 150, NUR 100, PAD</a:t>
                      </a:r>
                      <a:r>
                        <a:rPr lang="en-US" sz="1200" b="1" i="1" u="none" strike="noStrike" baseline="0" dirty="0">
                          <a:solidFill>
                            <a:srgbClr val="C00000"/>
                          </a:solidFill>
                          <a:effectLst/>
                          <a:latin typeface="Times New Roman"/>
                        </a:rPr>
                        <a:t> 150, </a:t>
                      </a:r>
                      <a:r>
                        <a:rPr lang="en-US" sz="1200" b="1" i="1" u="none" strike="noStrike" dirty="0">
                          <a:solidFill>
                            <a:srgbClr val="C00000"/>
                          </a:solidFill>
                          <a:effectLst/>
                          <a:latin typeface="Times New Roman"/>
                        </a:rPr>
                        <a:t>POL 150, POL 151, POL 160, SAM 152, WLD 100</a:t>
                      </a: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AGE 150 &amp; AGR 152</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 </a:t>
                      </a: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5-D: Career, Personal and Professional Growth. </a:t>
            </a:r>
            <a:r>
              <a:rPr lang="en-US" sz="2000" b="1" i="1" dirty="0">
                <a:solidFill>
                  <a:srgbClr val="800000"/>
                </a:solidFill>
              </a:rPr>
              <a:t>(Review)</a:t>
            </a:r>
            <a:endParaRPr lang="en-US" sz="2000" b="1" dirty="0"/>
          </a:p>
          <a:p>
            <a:pPr marL="0" indent="0">
              <a:buNone/>
            </a:pPr>
            <a:r>
              <a:rPr lang="en-US" sz="1800" b="1" dirty="0">
                <a:solidFill>
                  <a:srgbClr val="800000"/>
                </a:solidFill>
              </a:rPr>
              <a:t>Outcome: </a:t>
            </a:r>
            <a:r>
              <a:rPr lang="en-US" sz="1800" dirty="0"/>
              <a:t>Develop career goals and plans, and apply lifelong learning skills for personal and professional growth. </a:t>
            </a:r>
          </a:p>
        </p:txBody>
      </p:sp>
      <p:sp>
        <p:nvSpPr>
          <p:cNvPr id="3" name="Footer Placeholder 2">
            <a:extLst>
              <a:ext uri="{FF2B5EF4-FFF2-40B4-BE49-F238E27FC236}">
                <a16:creationId xmlns:a16="http://schemas.microsoft.com/office/drawing/2014/main" id="{1643F53B-1BB2-4D87-9C2E-3F868D2B7671}"/>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885072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26</a:t>
            </a:fld>
            <a:endParaRPr lang="en-US"/>
          </a:p>
        </p:txBody>
      </p:sp>
      <p:sp>
        <p:nvSpPr>
          <p:cNvPr id="9" name="Title 1"/>
          <p:cNvSpPr txBox="1">
            <a:spLocks/>
          </p:cNvSpPr>
          <p:nvPr/>
        </p:nvSpPr>
        <p:spPr>
          <a:xfrm>
            <a:off x="750454" y="58962"/>
            <a:ext cx="7936345" cy="875601"/>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Times New Roman"/>
                <a:ea typeface="+mj-ea"/>
                <a:cs typeface="+mj-cs"/>
              </a:defRPr>
            </a:lvl1pPr>
          </a:lstStyle>
          <a:p>
            <a:r>
              <a:rPr lang="en-US" sz="3200" dirty="0"/>
              <a:t>     Program Degree Requirements</a:t>
            </a:r>
          </a:p>
        </p:txBody>
      </p:sp>
      <p:sp>
        <p:nvSpPr>
          <p:cNvPr id="2" name="TextBox 1"/>
          <p:cNvSpPr txBox="1"/>
          <p:nvPr/>
        </p:nvSpPr>
        <p:spPr>
          <a:xfrm>
            <a:off x="489389" y="1502964"/>
            <a:ext cx="8329191" cy="1477328"/>
          </a:xfrm>
          <a:prstGeom prst="rect">
            <a:avLst/>
          </a:prstGeom>
          <a:noFill/>
        </p:spPr>
        <p:txBody>
          <a:bodyPr wrap="square" rtlCol="0">
            <a:spAutoFit/>
          </a:bodyPr>
          <a:lstStyle/>
          <a:p>
            <a:r>
              <a:rPr lang="en-US" b="1" dirty="0">
                <a:latin typeface="Times New Roman"/>
                <a:cs typeface="Times New Roman"/>
              </a:rPr>
              <a:t>List all courses offered each semester to achieve a certificate/degree.</a:t>
            </a:r>
          </a:p>
          <a:p>
            <a:pPr marL="285750" indent="-285750">
              <a:buFont typeface="Arial"/>
              <a:buChar char="•"/>
            </a:pPr>
            <a:r>
              <a:rPr lang="en-US" dirty="0">
                <a:latin typeface="Times New Roman"/>
                <a:cs typeface="Times New Roman"/>
              </a:rPr>
              <a:t>Fill out the chart for a degree/certificate on the next slide.</a:t>
            </a:r>
          </a:p>
          <a:p>
            <a:pPr marL="285750" indent="-285750">
              <a:buFont typeface="Arial"/>
              <a:buChar char="•"/>
            </a:pPr>
            <a:r>
              <a:rPr lang="en-US" dirty="0">
                <a:latin typeface="Times New Roman"/>
                <a:cs typeface="Times New Roman"/>
              </a:rPr>
              <a:t>If your department has more than one AA, AS, or COP copy and paste the slide to use a blank chart.</a:t>
            </a:r>
          </a:p>
          <a:p>
            <a:pPr marL="285750" indent="-285750">
              <a:buFont typeface="Arial"/>
              <a:buChar char="•"/>
            </a:pPr>
            <a:r>
              <a:rPr lang="en-US" dirty="0">
                <a:latin typeface="Times New Roman"/>
                <a:cs typeface="Times New Roman"/>
              </a:rPr>
              <a:t>One slide for each degree/certificate.</a:t>
            </a:r>
          </a:p>
        </p:txBody>
      </p:sp>
      <p:sp>
        <p:nvSpPr>
          <p:cNvPr id="3" name="Footer Placeholder 2">
            <a:extLst>
              <a:ext uri="{FF2B5EF4-FFF2-40B4-BE49-F238E27FC236}">
                <a16:creationId xmlns:a16="http://schemas.microsoft.com/office/drawing/2014/main" id="{0C22960A-DFA2-4F04-9058-6DFBE5F59862}"/>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18603496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BA4A86F4-8F79-4D72-8912-8B6D715FAE84}"/>
              </a:ext>
            </a:extLst>
          </p:cNvPr>
          <p:cNvGraphicFramePr>
            <a:graphicFrameLocks noGrp="1"/>
          </p:cNvGraphicFramePr>
          <p:nvPr>
            <p:ph idx="1"/>
            <p:extLst>
              <p:ext uri="{D42A27DB-BD31-4B8C-83A1-F6EECF244321}">
                <p14:modId xmlns:p14="http://schemas.microsoft.com/office/powerpoint/2010/main" val="3046052400"/>
              </p:ext>
            </p:extLst>
          </p:nvPr>
        </p:nvGraphicFramePr>
        <p:xfrm>
          <a:off x="328246" y="763329"/>
          <a:ext cx="8358558" cy="2682240"/>
        </p:xfrm>
        <a:graphic>
          <a:graphicData uri="http://schemas.openxmlformats.org/drawingml/2006/table">
            <a:tbl>
              <a:tblPr firstRow="1" bandRow="1">
                <a:tableStyleId>{616DA210-FB5B-4158-B5E0-FEB733F419BA}</a:tableStyleId>
              </a:tblPr>
              <a:tblGrid>
                <a:gridCol w="2110154">
                  <a:extLst>
                    <a:ext uri="{9D8B030D-6E8A-4147-A177-3AD203B41FA5}">
                      <a16:colId xmlns:a16="http://schemas.microsoft.com/office/drawing/2014/main" val="2774929196"/>
                    </a:ext>
                  </a:extLst>
                </a:gridCol>
                <a:gridCol w="676032">
                  <a:extLst>
                    <a:ext uri="{9D8B030D-6E8A-4147-A177-3AD203B41FA5}">
                      <a16:colId xmlns:a16="http://schemas.microsoft.com/office/drawing/2014/main" val="3228144424"/>
                    </a:ext>
                  </a:extLst>
                </a:gridCol>
                <a:gridCol w="2196122">
                  <a:extLst>
                    <a:ext uri="{9D8B030D-6E8A-4147-A177-3AD203B41FA5}">
                      <a16:colId xmlns:a16="http://schemas.microsoft.com/office/drawing/2014/main" val="1295575662"/>
                    </a:ext>
                  </a:extLst>
                </a:gridCol>
                <a:gridCol w="590064">
                  <a:extLst>
                    <a:ext uri="{9D8B030D-6E8A-4147-A177-3AD203B41FA5}">
                      <a16:colId xmlns:a16="http://schemas.microsoft.com/office/drawing/2014/main" val="2573305538"/>
                    </a:ext>
                  </a:extLst>
                </a:gridCol>
                <a:gridCol w="2164859">
                  <a:extLst>
                    <a:ext uri="{9D8B030D-6E8A-4147-A177-3AD203B41FA5}">
                      <a16:colId xmlns:a16="http://schemas.microsoft.com/office/drawing/2014/main" val="3734519880"/>
                    </a:ext>
                  </a:extLst>
                </a:gridCol>
                <a:gridCol w="621327">
                  <a:extLst>
                    <a:ext uri="{9D8B030D-6E8A-4147-A177-3AD203B41FA5}">
                      <a16:colId xmlns:a16="http://schemas.microsoft.com/office/drawing/2014/main" val="214002648"/>
                    </a:ext>
                  </a:extLst>
                </a:gridCol>
              </a:tblGrid>
              <a:tr h="316357">
                <a:tc gridSpan="2">
                  <a:txBody>
                    <a:bodyPr/>
                    <a:lstStyle/>
                    <a:p>
                      <a:pPr algn="ctr"/>
                      <a:r>
                        <a:rPr lang="en-US" sz="1600" dirty="0">
                          <a:latin typeface="Times New Roman" panose="02020603050405020304" pitchFamily="18" charset="0"/>
                          <a:cs typeface="Times New Roman" panose="02020603050405020304" pitchFamily="18" charset="0"/>
                        </a:rPr>
                        <a:t>Fall 2024</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Spring 2025</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Summer 2025</a:t>
                      </a:r>
                    </a:p>
                  </a:txBody>
                  <a:tcPr/>
                </a:tc>
                <a:tc hMerge="1">
                  <a:txBody>
                    <a:bodyPr/>
                    <a:lstStyle/>
                    <a:p>
                      <a:endParaRPr lang="en-US"/>
                    </a:p>
                  </a:txBody>
                  <a:tcPr/>
                </a:tc>
                <a:extLst>
                  <a:ext uri="{0D108BD9-81ED-4DB2-BD59-A6C34878D82A}">
                    <a16:rowId xmlns:a16="http://schemas.microsoft.com/office/drawing/2014/main" val="130414265"/>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ENG 150 </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BIO 180/180L</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4</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90003885"/>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ENG 151</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MAT 260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820833018"/>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AGE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BUS 103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16245876"/>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MAT 151</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HIS 170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31038328"/>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AGR 100-I </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1</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AGR 100 II</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1</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748702701"/>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ICT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43081032"/>
                  </a:ext>
                </a:extLst>
              </a:tr>
              <a:tr h="316357">
                <a:tc>
                  <a:txBody>
                    <a:bodyPr/>
                    <a:lstStyle/>
                    <a:p>
                      <a:pPr algn="r"/>
                      <a:r>
                        <a:rPr lang="en-US" sz="1600" b="1" i="1" dirty="0">
                          <a:solidFill>
                            <a:schemeClr val="tx1"/>
                          </a:solidFill>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solidFill>
                            <a:schemeClr val="tx1"/>
                          </a:solidFill>
                          <a:latin typeface="Times New Roman" panose="02020603050405020304" pitchFamily="18" charset="0"/>
                          <a:cs typeface="Times New Roman" panose="02020603050405020304" pitchFamily="18" charset="0"/>
                        </a:rPr>
                        <a:t>16</a:t>
                      </a:r>
                    </a:p>
                  </a:txBody>
                  <a:tcPr/>
                </a:tc>
                <a:tc>
                  <a:txBody>
                    <a:bodyPr/>
                    <a:lstStyle/>
                    <a:p>
                      <a:pPr algn="r"/>
                      <a:r>
                        <a:rPr lang="en-US" sz="1600" b="1" i="1" dirty="0">
                          <a:solidFill>
                            <a:schemeClr val="tx1"/>
                          </a:solidFill>
                          <a:latin typeface="Times New Roman" panose="02020603050405020304" pitchFamily="18" charset="0"/>
                          <a:cs typeface="Times New Roman" panose="02020603050405020304" pitchFamily="18" charset="0"/>
                        </a:rPr>
                        <a:t>Total </a:t>
                      </a:r>
                    </a:p>
                  </a:txBody>
                  <a:tcPr/>
                </a:tc>
                <a:tc>
                  <a:txBody>
                    <a:bodyPr/>
                    <a:lstStyle/>
                    <a:p>
                      <a:pPr algn="ctr"/>
                      <a:r>
                        <a:rPr lang="en-US" sz="1600" b="1" i="1" dirty="0">
                          <a:solidFill>
                            <a:schemeClr val="tx1"/>
                          </a:solidFill>
                          <a:latin typeface="Times New Roman" panose="02020603050405020304" pitchFamily="18" charset="0"/>
                          <a:cs typeface="Times New Roman" panose="02020603050405020304" pitchFamily="18" charset="0"/>
                        </a:rPr>
                        <a:t>14</a:t>
                      </a:r>
                    </a:p>
                  </a:txBody>
                  <a:tcPr/>
                </a:tc>
                <a:tc>
                  <a:txBody>
                    <a:bodyPr/>
                    <a:lstStyle/>
                    <a:p>
                      <a:pPr algn="r"/>
                      <a:r>
                        <a:rPr lang="en-US" sz="1600" b="1" i="1" dirty="0">
                          <a:solidFill>
                            <a:schemeClr val="tx1"/>
                          </a:solidFill>
                          <a:latin typeface="Times New Roman" panose="02020603050405020304" pitchFamily="18" charset="0"/>
                          <a:cs typeface="Times New Roman" panose="02020603050405020304" pitchFamily="18" charset="0"/>
                        </a:rPr>
                        <a:t>Total</a:t>
                      </a:r>
                    </a:p>
                  </a:txBody>
                  <a:tcPr/>
                </a:tc>
                <a:tc>
                  <a:txBody>
                    <a:bodyPr/>
                    <a:lstStyle/>
                    <a:p>
                      <a:pPr algn="ctr"/>
                      <a:endParaRPr lang="en-US" sz="1600" b="1" i="1"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867620355"/>
                  </a:ext>
                </a:extLst>
              </a:tr>
            </a:tbl>
          </a:graphicData>
        </a:graphic>
      </p:graphicFrame>
      <p:sp>
        <p:nvSpPr>
          <p:cNvPr id="4" name="Footer Placeholder 3">
            <a:extLst>
              <a:ext uri="{FF2B5EF4-FFF2-40B4-BE49-F238E27FC236}">
                <a16:creationId xmlns:a16="http://schemas.microsoft.com/office/drawing/2014/main" id="{992DC5E1-2981-43C8-AF05-50D1D9D0ABDE}"/>
              </a:ext>
            </a:extLst>
          </p:cNvPr>
          <p:cNvSpPr>
            <a:spLocks noGrp="1"/>
          </p:cNvSpPr>
          <p:nvPr>
            <p:ph type="ftr" sz="quarter" idx="11"/>
          </p:nvPr>
        </p:nvSpPr>
        <p:spPr/>
        <p:txBody>
          <a:bodyPr/>
          <a:lstStyle/>
          <a:p>
            <a:r>
              <a:rPr lang="en-US" dirty="0"/>
              <a:t>2024-2026 Updated January 24, 2024</a:t>
            </a:r>
          </a:p>
        </p:txBody>
      </p:sp>
      <p:sp>
        <p:nvSpPr>
          <p:cNvPr id="5" name="Slide Number Placeholder 4">
            <a:extLst>
              <a:ext uri="{FF2B5EF4-FFF2-40B4-BE49-F238E27FC236}">
                <a16:creationId xmlns:a16="http://schemas.microsoft.com/office/drawing/2014/main" id="{19FFC325-84F1-4376-B842-A36AC56BA85B}"/>
              </a:ext>
            </a:extLst>
          </p:cNvPr>
          <p:cNvSpPr>
            <a:spLocks noGrp="1"/>
          </p:cNvSpPr>
          <p:nvPr>
            <p:ph type="sldNum" sz="quarter" idx="12"/>
          </p:nvPr>
        </p:nvSpPr>
        <p:spPr/>
        <p:txBody>
          <a:bodyPr/>
          <a:lstStyle/>
          <a:p>
            <a:fld id="{4526DFEA-58E4-054B-BDF4-E86C0988FE8A}" type="slidenum">
              <a:rPr lang="en-US" smtClean="0"/>
              <a:t>27</a:t>
            </a:fld>
            <a:endParaRPr lang="en-US"/>
          </a:p>
        </p:txBody>
      </p:sp>
      <p:graphicFrame>
        <p:nvGraphicFramePr>
          <p:cNvPr id="7" name="Table 6">
            <a:extLst>
              <a:ext uri="{FF2B5EF4-FFF2-40B4-BE49-F238E27FC236}">
                <a16:creationId xmlns:a16="http://schemas.microsoft.com/office/drawing/2014/main" id="{1A14E641-640A-4341-8315-B73CC06C3377}"/>
              </a:ext>
            </a:extLst>
          </p:cNvPr>
          <p:cNvGraphicFramePr>
            <a:graphicFrameLocks noGrp="1"/>
          </p:cNvGraphicFramePr>
          <p:nvPr>
            <p:extLst>
              <p:ext uri="{D42A27DB-BD31-4B8C-83A1-F6EECF244321}">
                <p14:modId xmlns:p14="http://schemas.microsoft.com/office/powerpoint/2010/main" val="3408184246"/>
              </p:ext>
            </p:extLst>
          </p:nvPr>
        </p:nvGraphicFramePr>
        <p:xfrm>
          <a:off x="336175" y="3691983"/>
          <a:ext cx="8350626" cy="2682240"/>
        </p:xfrm>
        <a:graphic>
          <a:graphicData uri="http://schemas.openxmlformats.org/drawingml/2006/table">
            <a:tbl>
              <a:tblPr firstRow="1" bandRow="1">
                <a:tableStyleId>{616DA210-FB5B-4158-B5E0-FEB733F419BA}</a:tableStyleId>
              </a:tblPr>
              <a:tblGrid>
                <a:gridCol w="2113948">
                  <a:extLst>
                    <a:ext uri="{9D8B030D-6E8A-4147-A177-3AD203B41FA5}">
                      <a16:colId xmlns:a16="http://schemas.microsoft.com/office/drawing/2014/main" val="2699516890"/>
                    </a:ext>
                  </a:extLst>
                </a:gridCol>
                <a:gridCol w="669594">
                  <a:extLst>
                    <a:ext uri="{9D8B030D-6E8A-4147-A177-3AD203B41FA5}">
                      <a16:colId xmlns:a16="http://schemas.microsoft.com/office/drawing/2014/main" val="2128316461"/>
                    </a:ext>
                  </a:extLst>
                </a:gridCol>
                <a:gridCol w="2167391">
                  <a:extLst>
                    <a:ext uri="{9D8B030D-6E8A-4147-A177-3AD203B41FA5}">
                      <a16:colId xmlns:a16="http://schemas.microsoft.com/office/drawing/2014/main" val="2885222590"/>
                    </a:ext>
                  </a:extLst>
                </a:gridCol>
                <a:gridCol w="616151">
                  <a:extLst>
                    <a:ext uri="{9D8B030D-6E8A-4147-A177-3AD203B41FA5}">
                      <a16:colId xmlns:a16="http://schemas.microsoft.com/office/drawing/2014/main" val="2022797803"/>
                    </a:ext>
                  </a:extLst>
                </a:gridCol>
                <a:gridCol w="2173941">
                  <a:extLst>
                    <a:ext uri="{9D8B030D-6E8A-4147-A177-3AD203B41FA5}">
                      <a16:colId xmlns:a16="http://schemas.microsoft.com/office/drawing/2014/main" val="944944005"/>
                    </a:ext>
                  </a:extLst>
                </a:gridCol>
                <a:gridCol w="609601">
                  <a:extLst>
                    <a:ext uri="{9D8B030D-6E8A-4147-A177-3AD203B41FA5}">
                      <a16:colId xmlns:a16="http://schemas.microsoft.com/office/drawing/2014/main" val="2409462162"/>
                    </a:ext>
                  </a:extLst>
                </a:gridCol>
              </a:tblGrid>
              <a:tr h="311316">
                <a:tc gridSpan="2">
                  <a:txBody>
                    <a:bodyPr/>
                    <a:lstStyle/>
                    <a:p>
                      <a:pPr algn="ctr"/>
                      <a:r>
                        <a:rPr lang="en-US" sz="1600" dirty="0">
                          <a:latin typeface="Times New Roman" panose="02020603050405020304" pitchFamily="18" charset="0"/>
                          <a:cs typeface="Times New Roman" panose="02020603050405020304" pitchFamily="18" charset="0"/>
                        </a:rPr>
                        <a:t>Fall 2025</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Spring 2026</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Summer 2026</a:t>
                      </a:r>
                    </a:p>
                  </a:txBody>
                  <a:tcPr/>
                </a:tc>
                <a:tc hMerge="1">
                  <a:txBody>
                    <a:bodyPr/>
                    <a:lstStyle/>
                    <a:p>
                      <a:endParaRPr lang="en-US"/>
                    </a:p>
                  </a:txBody>
                  <a:tcPr/>
                </a:tc>
                <a:extLst>
                  <a:ext uri="{0D108BD9-81ED-4DB2-BD59-A6C34878D82A}">
                    <a16:rowId xmlns:a16="http://schemas.microsoft.com/office/drawing/2014/main" val="2999949206"/>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BIO 155/155 L</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4</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AGR 250/250 L</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4</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2321155492"/>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PSY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SPH 153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57327617"/>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ECON 250A</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ACC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261562477"/>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AGR 152</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BIO 181/ 181 L</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4</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3080019550"/>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BUS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HIS 162</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762779688"/>
                  </a:ext>
                </a:extLst>
              </a:tr>
              <a:tr h="311316">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216665168"/>
                  </a:ext>
                </a:extLst>
              </a:tr>
              <a:tr h="311316">
                <a:tc>
                  <a:txBody>
                    <a:bodyPr/>
                    <a:lstStyle/>
                    <a:p>
                      <a:pPr algn="r"/>
                      <a:r>
                        <a:rPr lang="en-US" sz="1600" b="1" i="1" dirty="0">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latin typeface="Times New Roman" panose="02020603050405020304" pitchFamily="18" charset="0"/>
                          <a:cs typeface="Times New Roman" panose="02020603050405020304" pitchFamily="18" charset="0"/>
                        </a:rPr>
                        <a:t>16</a:t>
                      </a:r>
                    </a:p>
                  </a:txBody>
                  <a:tcPr/>
                </a:tc>
                <a:tc>
                  <a:txBody>
                    <a:bodyPr/>
                    <a:lstStyle/>
                    <a:p>
                      <a:pPr algn="r"/>
                      <a:r>
                        <a:rPr lang="en-US" sz="1600" b="1" i="1" dirty="0">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latin typeface="Times New Roman" panose="02020603050405020304" pitchFamily="18" charset="0"/>
                          <a:cs typeface="Times New Roman" panose="02020603050405020304" pitchFamily="18" charset="0"/>
                        </a:rPr>
                        <a:t>17</a:t>
                      </a:r>
                    </a:p>
                  </a:txBody>
                  <a:tcPr/>
                </a:tc>
                <a:tc>
                  <a:txBody>
                    <a:bodyPr/>
                    <a:lstStyle/>
                    <a:p>
                      <a:pPr algn="l"/>
                      <a:r>
                        <a:rPr lang="en-US" sz="1600" b="1" i="1" dirty="0">
                          <a:highlight>
                            <a:srgbClr val="FFFF00"/>
                          </a:highlight>
                          <a:latin typeface="Times New Roman" panose="02020603050405020304" pitchFamily="18" charset="0"/>
                          <a:cs typeface="Times New Roman" panose="02020603050405020304" pitchFamily="18" charset="0"/>
                        </a:rPr>
                        <a:t>(63 Credits)           </a:t>
                      </a:r>
                      <a:r>
                        <a:rPr lang="en-US" sz="1600" b="1" i="1" dirty="0">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latin typeface="Times New Roman" panose="02020603050405020304" pitchFamily="18" charset="0"/>
                          <a:cs typeface="Times New Roman" panose="02020603050405020304" pitchFamily="18" charset="0"/>
                        </a:rPr>
                        <a:t>00</a:t>
                      </a:r>
                    </a:p>
                  </a:txBody>
                  <a:tcPr/>
                </a:tc>
                <a:extLst>
                  <a:ext uri="{0D108BD9-81ED-4DB2-BD59-A6C34878D82A}">
                    <a16:rowId xmlns:a16="http://schemas.microsoft.com/office/drawing/2014/main" val="437300206"/>
                  </a:ext>
                </a:extLst>
              </a:tr>
            </a:tbl>
          </a:graphicData>
        </a:graphic>
      </p:graphicFrame>
      <p:sp>
        <p:nvSpPr>
          <p:cNvPr id="8" name="TextBox 7">
            <a:extLst>
              <a:ext uri="{FF2B5EF4-FFF2-40B4-BE49-F238E27FC236}">
                <a16:creationId xmlns:a16="http://schemas.microsoft.com/office/drawing/2014/main" id="{0E6E6816-4C27-42D1-A92D-A5BB985A32DC}"/>
              </a:ext>
            </a:extLst>
          </p:cNvPr>
          <p:cNvSpPr txBox="1"/>
          <p:nvPr/>
        </p:nvSpPr>
        <p:spPr>
          <a:xfrm>
            <a:off x="926592" y="211015"/>
            <a:ext cx="7010400" cy="369332"/>
          </a:xfrm>
          <a:prstGeom prst="rect">
            <a:avLst/>
          </a:prstGeom>
          <a:noFill/>
        </p:spPr>
        <p:txBody>
          <a:bodyPr wrap="square" rtlCol="0">
            <a:spAutoFit/>
          </a:bodyPr>
          <a:lstStyle/>
          <a:p>
            <a:pPr algn="ctr"/>
            <a:r>
              <a:rPr lang="en-US" b="1" dirty="0">
                <a:highlight>
                  <a:srgbClr val="FFFF00"/>
                </a:highlight>
                <a:latin typeface="Times New Roman" panose="02020603050405020304" pitchFamily="18" charset="0"/>
                <a:cs typeface="Times New Roman" panose="02020603050405020304" pitchFamily="18" charset="0"/>
              </a:rPr>
              <a:t>Associate of Arts Degree Course Layout</a:t>
            </a:r>
          </a:p>
        </p:txBody>
      </p:sp>
    </p:spTree>
    <p:extLst>
      <p:ext uri="{BB962C8B-B14F-4D97-AF65-F5344CB8AC3E}">
        <p14:creationId xmlns:p14="http://schemas.microsoft.com/office/powerpoint/2010/main" val="497507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BA4A86F4-8F79-4D72-8912-8B6D715FAE84}"/>
              </a:ext>
            </a:extLst>
          </p:cNvPr>
          <p:cNvGraphicFramePr>
            <a:graphicFrameLocks noGrp="1"/>
          </p:cNvGraphicFramePr>
          <p:nvPr>
            <p:ph idx="1"/>
            <p:extLst>
              <p:ext uri="{D42A27DB-BD31-4B8C-83A1-F6EECF244321}">
                <p14:modId xmlns:p14="http://schemas.microsoft.com/office/powerpoint/2010/main" val="4023525618"/>
              </p:ext>
            </p:extLst>
          </p:nvPr>
        </p:nvGraphicFramePr>
        <p:xfrm>
          <a:off x="328246" y="763329"/>
          <a:ext cx="8358558" cy="2682240"/>
        </p:xfrm>
        <a:graphic>
          <a:graphicData uri="http://schemas.openxmlformats.org/drawingml/2006/table">
            <a:tbl>
              <a:tblPr firstRow="1" bandRow="1">
                <a:tableStyleId>{616DA210-FB5B-4158-B5E0-FEB733F419BA}</a:tableStyleId>
              </a:tblPr>
              <a:tblGrid>
                <a:gridCol w="2110154">
                  <a:extLst>
                    <a:ext uri="{9D8B030D-6E8A-4147-A177-3AD203B41FA5}">
                      <a16:colId xmlns:a16="http://schemas.microsoft.com/office/drawing/2014/main" val="2774929196"/>
                    </a:ext>
                  </a:extLst>
                </a:gridCol>
                <a:gridCol w="676032">
                  <a:extLst>
                    <a:ext uri="{9D8B030D-6E8A-4147-A177-3AD203B41FA5}">
                      <a16:colId xmlns:a16="http://schemas.microsoft.com/office/drawing/2014/main" val="3228144424"/>
                    </a:ext>
                  </a:extLst>
                </a:gridCol>
                <a:gridCol w="2196122">
                  <a:extLst>
                    <a:ext uri="{9D8B030D-6E8A-4147-A177-3AD203B41FA5}">
                      <a16:colId xmlns:a16="http://schemas.microsoft.com/office/drawing/2014/main" val="1295575662"/>
                    </a:ext>
                  </a:extLst>
                </a:gridCol>
                <a:gridCol w="590064">
                  <a:extLst>
                    <a:ext uri="{9D8B030D-6E8A-4147-A177-3AD203B41FA5}">
                      <a16:colId xmlns:a16="http://schemas.microsoft.com/office/drawing/2014/main" val="2573305538"/>
                    </a:ext>
                  </a:extLst>
                </a:gridCol>
                <a:gridCol w="2164859">
                  <a:extLst>
                    <a:ext uri="{9D8B030D-6E8A-4147-A177-3AD203B41FA5}">
                      <a16:colId xmlns:a16="http://schemas.microsoft.com/office/drawing/2014/main" val="3734519880"/>
                    </a:ext>
                  </a:extLst>
                </a:gridCol>
                <a:gridCol w="621327">
                  <a:extLst>
                    <a:ext uri="{9D8B030D-6E8A-4147-A177-3AD203B41FA5}">
                      <a16:colId xmlns:a16="http://schemas.microsoft.com/office/drawing/2014/main" val="214002648"/>
                    </a:ext>
                  </a:extLst>
                </a:gridCol>
              </a:tblGrid>
              <a:tr h="316357">
                <a:tc gridSpan="2">
                  <a:txBody>
                    <a:bodyPr/>
                    <a:lstStyle/>
                    <a:p>
                      <a:pPr algn="ctr"/>
                      <a:r>
                        <a:rPr lang="en-US" sz="1600" dirty="0">
                          <a:latin typeface="Times New Roman" panose="02020603050405020304" pitchFamily="18" charset="0"/>
                          <a:cs typeface="Times New Roman" panose="02020603050405020304" pitchFamily="18" charset="0"/>
                        </a:rPr>
                        <a:t>Fall 2024</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Spring 2025</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Summer 2025</a:t>
                      </a:r>
                    </a:p>
                  </a:txBody>
                  <a:tcPr/>
                </a:tc>
                <a:tc hMerge="1">
                  <a:txBody>
                    <a:bodyPr/>
                    <a:lstStyle/>
                    <a:p>
                      <a:endParaRPr lang="en-US"/>
                    </a:p>
                  </a:txBody>
                  <a:tcPr/>
                </a:tc>
                <a:extLst>
                  <a:ext uri="{0D108BD9-81ED-4DB2-BD59-A6C34878D82A}">
                    <a16:rowId xmlns:a16="http://schemas.microsoft.com/office/drawing/2014/main" val="130414265"/>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ENG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BIO 180/180 L</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4</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3090003885"/>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ENG 151</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AGE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2820833018"/>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MAT 151</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ICT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616245876"/>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PSY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HIS 170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431038328"/>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AGR 100-I</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1</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AGR 100-II</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1</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2748702701"/>
                  </a:ext>
                </a:extLst>
              </a:tr>
              <a:tr h="316357">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AGR 152</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HSV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943081032"/>
                  </a:ext>
                </a:extLst>
              </a:tr>
              <a:tr h="316357">
                <a:tc>
                  <a:txBody>
                    <a:bodyPr/>
                    <a:lstStyle/>
                    <a:p>
                      <a:pPr algn="r"/>
                      <a:r>
                        <a:rPr lang="en-US" sz="1600" b="1" i="1" dirty="0">
                          <a:solidFill>
                            <a:schemeClr val="tx1"/>
                          </a:solidFill>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solidFill>
                            <a:schemeClr val="tx1"/>
                          </a:solidFill>
                          <a:latin typeface="Times New Roman" panose="02020603050405020304" pitchFamily="18" charset="0"/>
                          <a:cs typeface="Times New Roman" panose="02020603050405020304" pitchFamily="18" charset="0"/>
                        </a:rPr>
                        <a:t>16</a:t>
                      </a:r>
                    </a:p>
                  </a:txBody>
                  <a:tcPr/>
                </a:tc>
                <a:tc>
                  <a:txBody>
                    <a:bodyPr/>
                    <a:lstStyle/>
                    <a:p>
                      <a:pPr algn="r"/>
                      <a:r>
                        <a:rPr lang="en-US" sz="1600" b="1" i="1" dirty="0">
                          <a:solidFill>
                            <a:schemeClr val="tx1"/>
                          </a:solidFill>
                          <a:latin typeface="Times New Roman" panose="02020603050405020304" pitchFamily="18" charset="0"/>
                          <a:cs typeface="Times New Roman" panose="02020603050405020304" pitchFamily="18" charset="0"/>
                        </a:rPr>
                        <a:t>Total </a:t>
                      </a:r>
                    </a:p>
                  </a:txBody>
                  <a:tcPr/>
                </a:tc>
                <a:tc>
                  <a:txBody>
                    <a:bodyPr/>
                    <a:lstStyle/>
                    <a:p>
                      <a:pPr algn="ctr"/>
                      <a:r>
                        <a:rPr lang="en-US" sz="1600" b="1" i="1" dirty="0">
                          <a:solidFill>
                            <a:schemeClr val="tx1"/>
                          </a:solidFill>
                          <a:latin typeface="Times New Roman" panose="02020603050405020304" pitchFamily="18" charset="0"/>
                          <a:cs typeface="Times New Roman" panose="02020603050405020304" pitchFamily="18" charset="0"/>
                        </a:rPr>
                        <a:t>17</a:t>
                      </a:r>
                    </a:p>
                  </a:txBody>
                  <a:tcPr/>
                </a:tc>
                <a:tc>
                  <a:txBody>
                    <a:bodyPr/>
                    <a:lstStyle/>
                    <a:p>
                      <a:pPr algn="r"/>
                      <a:r>
                        <a:rPr lang="en-US" sz="1600" b="1" i="1" dirty="0">
                          <a:solidFill>
                            <a:schemeClr val="tx1"/>
                          </a:solidFill>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solidFill>
                            <a:schemeClr val="tx1"/>
                          </a:solidFill>
                          <a:latin typeface="Times New Roman" panose="02020603050405020304" pitchFamily="18" charset="0"/>
                          <a:cs typeface="Times New Roman" panose="02020603050405020304" pitchFamily="18" charset="0"/>
                        </a:rPr>
                        <a:t>00</a:t>
                      </a:r>
                    </a:p>
                  </a:txBody>
                  <a:tcPr/>
                </a:tc>
                <a:extLst>
                  <a:ext uri="{0D108BD9-81ED-4DB2-BD59-A6C34878D82A}">
                    <a16:rowId xmlns:a16="http://schemas.microsoft.com/office/drawing/2014/main" val="2867620355"/>
                  </a:ext>
                </a:extLst>
              </a:tr>
            </a:tbl>
          </a:graphicData>
        </a:graphic>
      </p:graphicFrame>
      <p:sp>
        <p:nvSpPr>
          <p:cNvPr id="4" name="Footer Placeholder 3">
            <a:extLst>
              <a:ext uri="{FF2B5EF4-FFF2-40B4-BE49-F238E27FC236}">
                <a16:creationId xmlns:a16="http://schemas.microsoft.com/office/drawing/2014/main" id="{992DC5E1-2981-43C8-AF05-50D1D9D0ABDE}"/>
              </a:ext>
            </a:extLst>
          </p:cNvPr>
          <p:cNvSpPr>
            <a:spLocks noGrp="1"/>
          </p:cNvSpPr>
          <p:nvPr>
            <p:ph type="ftr" sz="quarter" idx="11"/>
          </p:nvPr>
        </p:nvSpPr>
        <p:spPr/>
        <p:txBody>
          <a:bodyPr/>
          <a:lstStyle/>
          <a:p>
            <a:r>
              <a:rPr lang="en-US" dirty="0"/>
              <a:t>2024-2026 Updated January 24, 2024</a:t>
            </a:r>
          </a:p>
        </p:txBody>
      </p:sp>
      <p:sp>
        <p:nvSpPr>
          <p:cNvPr id="5" name="Slide Number Placeholder 4">
            <a:extLst>
              <a:ext uri="{FF2B5EF4-FFF2-40B4-BE49-F238E27FC236}">
                <a16:creationId xmlns:a16="http://schemas.microsoft.com/office/drawing/2014/main" id="{19FFC325-84F1-4376-B842-A36AC56BA85B}"/>
              </a:ext>
            </a:extLst>
          </p:cNvPr>
          <p:cNvSpPr>
            <a:spLocks noGrp="1"/>
          </p:cNvSpPr>
          <p:nvPr>
            <p:ph type="sldNum" sz="quarter" idx="12"/>
          </p:nvPr>
        </p:nvSpPr>
        <p:spPr/>
        <p:txBody>
          <a:bodyPr/>
          <a:lstStyle/>
          <a:p>
            <a:fld id="{4526DFEA-58E4-054B-BDF4-E86C0988FE8A}" type="slidenum">
              <a:rPr lang="en-US" smtClean="0"/>
              <a:t>28</a:t>
            </a:fld>
            <a:endParaRPr lang="en-US"/>
          </a:p>
        </p:txBody>
      </p:sp>
      <p:graphicFrame>
        <p:nvGraphicFramePr>
          <p:cNvPr id="7" name="Table 6">
            <a:extLst>
              <a:ext uri="{FF2B5EF4-FFF2-40B4-BE49-F238E27FC236}">
                <a16:creationId xmlns:a16="http://schemas.microsoft.com/office/drawing/2014/main" id="{1A14E641-640A-4341-8315-B73CC06C3377}"/>
              </a:ext>
            </a:extLst>
          </p:cNvPr>
          <p:cNvGraphicFramePr>
            <a:graphicFrameLocks noGrp="1"/>
          </p:cNvGraphicFramePr>
          <p:nvPr>
            <p:extLst>
              <p:ext uri="{D42A27DB-BD31-4B8C-83A1-F6EECF244321}">
                <p14:modId xmlns:p14="http://schemas.microsoft.com/office/powerpoint/2010/main" val="2868930271"/>
              </p:ext>
            </p:extLst>
          </p:nvPr>
        </p:nvGraphicFramePr>
        <p:xfrm>
          <a:off x="336175" y="3691983"/>
          <a:ext cx="8350626" cy="2682240"/>
        </p:xfrm>
        <a:graphic>
          <a:graphicData uri="http://schemas.openxmlformats.org/drawingml/2006/table">
            <a:tbl>
              <a:tblPr firstRow="1" bandRow="1">
                <a:tableStyleId>{616DA210-FB5B-4158-B5E0-FEB733F419BA}</a:tableStyleId>
              </a:tblPr>
              <a:tblGrid>
                <a:gridCol w="2113948">
                  <a:extLst>
                    <a:ext uri="{9D8B030D-6E8A-4147-A177-3AD203B41FA5}">
                      <a16:colId xmlns:a16="http://schemas.microsoft.com/office/drawing/2014/main" val="2699516890"/>
                    </a:ext>
                  </a:extLst>
                </a:gridCol>
                <a:gridCol w="669594">
                  <a:extLst>
                    <a:ext uri="{9D8B030D-6E8A-4147-A177-3AD203B41FA5}">
                      <a16:colId xmlns:a16="http://schemas.microsoft.com/office/drawing/2014/main" val="2128316461"/>
                    </a:ext>
                  </a:extLst>
                </a:gridCol>
                <a:gridCol w="2167391">
                  <a:extLst>
                    <a:ext uri="{9D8B030D-6E8A-4147-A177-3AD203B41FA5}">
                      <a16:colId xmlns:a16="http://schemas.microsoft.com/office/drawing/2014/main" val="2885222590"/>
                    </a:ext>
                  </a:extLst>
                </a:gridCol>
                <a:gridCol w="616151">
                  <a:extLst>
                    <a:ext uri="{9D8B030D-6E8A-4147-A177-3AD203B41FA5}">
                      <a16:colId xmlns:a16="http://schemas.microsoft.com/office/drawing/2014/main" val="2022797803"/>
                    </a:ext>
                  </a:extLst>
                </a:gridCol>
                <a:gridCol w="2173941">
                  <a:extLst>
                    <a:ext uri="{9D8B030D-6E8A-4147-A177-3AD203B41FA5}">
                      <a16:colId xmlns:a16="http://schemas.microsoft.com/office/drawing/2014/main" val="944944005"/>
                    </a:ext>
                  </a:extLst>
                </a:gridCol>
                <a:gridCol w="609601">
                  <a:extLst>
                    <a:ext uri="{9D8B030D-6E8A-4147-A177-3AD203B41FA5}">
                      <a16:colId xmlns:a16="http://schemas.microsoft.com/office/drawing/2014/main" val="2409462162"/>
                    </a:ext>
                  </a:extLst>
                </a:gridCol>
              </a:tblGrid>
              <a:tr h="311316">
                <a:tc gridSpan="2">
                  <a:txBody>
                    <a:bodyPr/>
                    <a:lstStyle/>
                    <a:p>
                      <a:pPr algn="ctr"/>
                      <a:r>
                        <a:rPr lang="en-US" sz="1600" dirty="0">
                          <a:latin typeface="Times New Roman" panose="02020603050405020304" pitchFamily="18" charset="0"/>
                          <a:cs typeface="Times New Roman" panose="02020603050405020304" pitchFamily="18" charset="0"/>
                        </a:rPr>
                        <a:t>Fall 2025</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Spring 2026</a:t>
                      </a:r>
                    </a:p>
                  </a:txBody>
                  <a:tcPr/>
                </a:tc>
                <a:tc hMerge="1">
                  <a:txBody>
                    <a:bodyPr/>
                    <a:lstStyle/>
                    <a:p>
                      <a:endParaRPr lang="en-US"/>
                    </a:p>
                  </a:txBody>
                  <a:tcPr/>
                </a:tc>
                <a:tc gridSpan="2">
                  <a:txBody>
                    <a:bodyPr/>
                    <a:lstStyle/>
                    <a:p>
                      <a:pPr algn="ctr"/>
                      <a:r>
                        <a:rPr lang="en-US" sz="1600" dirty="0">
                          <a:latin typeface="Times New Roman" panose="02020603050405020304" pitchFamily="18" charset="0"/>
                          <a:cs typeface="Times New Roman" panose="02020603050405020304" pitchFamily="18" charset="0"/>
                        </a:rPr>
                        <a:t>Summer 2026</a:t>
                      </a:r>
                    </a:p>
                  </a:txBody>
                  <a:tcPr/>
                </a:tc>
                <a:tc hMerge="1">
                  <a:txBody>
                    <a:bodyPr/>
                    <a:lstStyle/>
                    <a:p>
                      <a:endParaRPr lang="en-US"/>
                    </a:p>
                  </a:txBody>
                  <a:tcPr/>
                </a:tc>
                <a:extLst>
                  <a:ext uri="{0D108BD9-81ED-4DB2-BD59-A6C34878D82A}">
                    <a16:rowId xmlns:a16="http://schemas.microsoft.com/office/drawing/2014/main" val="2999949206"/>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CHM 150/ 150 L</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4</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FAM 260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2321155492"/>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HEA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SPH 153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57327617"/>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MAT 260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PSY 250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261562477"/>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NUT 150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BIO 181/ 181 L</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4</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3080019550"/>
                  </a:ext>
                </a:extLst>
              </a:tr>
              <a:tr h="311316">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FAM 250</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HIS 162</a:t>
                      </a: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3</a:t>
                      </a: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762779688"/>
                  </a:ext>
                </a:extLst>
              </a:tr>
              <a:tr h="311316">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endParaRPr lang="en-US"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a:solidFill>
                            <a:srgbClr val="C00000"/>
                          </a:solidFill>
                          <a:latin typeface="Times New Roman" panose="02020603050405020304" pitchFamily="18" charset="0"/>
                          <a:cs typeface="Times New Roman" panose="02020603050405020304" pitchFamily="18" charset="0"/>
                        </a:rPr>
                        <a:t>0</a:t>
                      </a:r>
                    </a:p>
                  </a:txBody>
                  <a:tcPr/>
                </a:tc>
                <a:extLst>
                  <a:ext uri="{0D108BD9-81ED-4DB2-BD59-A6C34878D82A}">
                    <a16:rowId xmlns:a16="http://schemas.microsoft.com/office/drawing/2014/main" val="1216665168"/>
                  </a:ext>
                </a:extLst>
              </a:tr>
              <a:tr h="311316">
                <a:tc>
                  <a:txBody>
                    <a:bodyPr/>
                    <a:lstStyle/>
                    <a:p>
                      <a:pPr algn="r"/>
                      <a:r>
                        <a:rPr lang="en-US" sz="1600" b="1" i="1" dirty="0">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latin typeface="Times New Roman" panose="02020603050405020304" pitchFamily="18" charset="0"/>
                          <a:cs typeface="Times New Roman" panose="02020603050405020304" pitchFamily="18" charset="0"/>
                        </a:rPr>
                        <a:t>16</a:t>
                      </a:r>
                    </a:p>
                  </a:txBody>
                  <a:tcPr/>
                </a:tc>
                <a:tc>
                  <a:txBody>
                    <a:bodyPr/>
                    <a:lstStyle/>
                    <a:p>
                      <a:pPr algn="r"/>
                      <a:r>
                        <a:rPr lang="en-US" sz="1600" b="1" i="1" dirty="0">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latin typeface="Times New Roman" panose="02020603050405020304" pitchFamily="18" charset="0"/>
                          <a:cs typeface="Times New Roman" panose="02020603050405020304" pitchFamily="18" charset="0"/>
                        </a:rPr>
                        <a:t>16</a:t>
                      </a:r>
                    </a:p>
                  </a:txBody>
                  <a:tcPr/>
                </a:tc>
                <a:tc>
                  <a:txBody>
                    <a:bodyPr/>
                    <a:lstStyle/>
                    <a:p>
                      <a:pPr algn="l"/>
                      <a:r>
                        <a:rPr lang="en-US" sz="1600" b="1" i="1" dirty="0">
                          <a:highlight>
                            <a:srgbClr val="FFFF00"/>
                          </a:highlight>
                          <a:latin typeface="Times New Roman" panose="02020603050405020304" pitchFamily="18" charset="0"/>
                          <a:cs typeface="Times New Roman" panose="02020603050405020304" pitchFamily="18" charset="0"/>
                        </a:rPr>
                        <a:t>(65 Credits)           </a:t>
                      </a:r>
                      <a:r>
                        <a:rPr lang="en-US" sz="1600" b="1" i="1" dirty="0">
                          <a:latin typeface="Times New Roman" panose="02020603050405020304" pitchFamily="18" charset="0"/>
                          <a:cs typeface="Times New Roman" panose="02020603050405020304" pitchFamily="18" charset="0"/>
                        </a:rPr>
                        <a:t>Total</a:t>
                      </a:r>
                    </a:p>
                  </a:txBody>
                  <a:tcPr/>
                </a:tc>
                <a:tc>
                  <a:txBody>
                    <a:bodyPr/>
                    <a:lstStyle/>
                    <a:p>
                      <a:pPr algn="ctr"/>
                      <a:r>
                        <a:rPr lang="en-US" sz="1600" b="1" i="1" dirty="0">
                          <a:latin typeface="Times New Roman" panose="02020603050405020304" pitchFamily="18" charset="0"/>
                          <a:cs typeface="Times New Roman" panose="02020603050405020304" pitchFamily="18" charset="0"/>
                        </a:rPr>
                        <a:t>00</a:t>
                      </a:r>
                    </a:p>
                  </a:txBody>
                  <a:tcPr/>
                </a:tc>
                <a:extLst>
                  <a:ext uri="{0D108BD9-81ED-4DB2-BD59-A6C34878D82A}">
                    <a16:rowId xmlns:a16="http://schemas.microsoft.com/office/drawing/2014/main" val="437300206"/>
                  </a:ext>
                </a:extLst>
              </a:tr>
            </a:tbl>
          </a:graphicData>
        </a:graphic>
      </p:graphicFrame>
      <p:sp>
        <p:nvSpPr>
          <p:cNvPr id="8" name="TextBox 7">
            <a:extLst>
              <a:ext uri="{FF2B5EF4-FFF2-40B4-BE49-F238E27FC236}">
                <a16:creationId xmlns:a16="http://schemas.microsoft.com/office/drawing/2014/main" id="{0E6E6816-4C27-42D1-A92D-A5BB985A32DC}"/>
              </a:ext>
            </a:extLst>
          </p:cNvPr>
          <p:cNvSpPr txBox="1"/>
          <p:nvPr/>
        </p:nvSpPr>
        <p:spPr>
          <a:xfrm>
            <a:off x="2063261" y="116998"/>
            <a:ext cx="5017477" cy="369332"/>
          </a:xfrm>
          <a:prstGeom prst="rect">
            <a:avLst/>
          </a:prstGeom>
          <a:noFill/>
        </p:spPr>
        <p:txBody>
          <a:bodyPr wrap="square" rtlCol="0">
            <a:spAutoFit/>
          </a:bodyPr>
          <a:lstStyle/>
          <a:p>
            <a:pPr algn="ctr"/>
            <a:r>
              <a:rPr lang="en-US" b="1" dirty="0">
                <a:highlight>
                  <a:srgbClr val="FFFF00"/>
                </a:highlight>
                <a:latin typeface="Times New Roman" panose="02020603050405020304" pitchFamily="18" charset="0"/>
                <a:cs typeface="Times New Roman" panose="02020603050405020304" pitchFamily="18" charset="0"/>
              </a:rPr>
              <a:t>Associate of Science Degree Course Layout</a:t>
            </a:r>
          </a:p>
        </p:txBody>
      </p:sp>
    </p:spTree>
    <p:extLst>
      <p:ext uri="{BB962C8B-B14F-4D97-AF65-F5344CB8AC3E}">
        <p14:creationId xmlns:p14="http://schemas.microsoft.com/office/powerpoint/2010/main" val="4194966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720" y="58962"/>
            <a:ext cx="8229600" cy="875601"/>
          </a:xfrm>
        </p:spPr>
        <p:txBody>
          <a:bodyPr/>
          <a:lstStyle/>
          <a:p>
            <a:r>
              <a:rPr lang="en-US" dirty="0"/>
              <a:t>General Education Statement</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8" name="Content Placeholder 2"/>
          <p:cNvSpPr>
            <a:spLocks noGrp="1"/>
          </p:cNvSpPr>
          <p:nvPr>
            <p:ph idx="1"/>
          </p:nvPr>
        </p:nvSpPr>
        <p:spPr>
          <a:xfrm>
            <a:off x="457200" y="1600200"/>
            <a:ext cx="8229600" cy="4525963"/>
          </a:xfrm>
        </p:spPr>
        <p:txBody>
          <a:bodyPr>
            <a:normAutofit fontScale="92500" lnSpcReduction="20000"/>
          </a:bodyPr>
          <a:lstStyle/>
          <a:p>
            <a:pPr eaLnBrk="1" hangingPunct="1"/>
            <a:r>
              <a:rPr lang="en-US" dirty="0">
                <a:cs typeface="Times New Roman"/>
              </a:rPr>
              <a:t>The General Education program is the core of the undergraduate degree for all students, regardless of their major. The General Education Outcomes describe what the institution wants students to be able to do on completion of the General Education Program for an AA or AS degree. The program is organized around five domains: Communication, Information Technology Literacy, Critical Thinking, Global Awareness and Cultural Competence, and Personal Development and Responsibility.</a:t>
            </a:r>
          </a:p>
        </p:txBody>
      </p:sp>
      <p:sp>
        <p:nvSpPr>
          <p:cNvPr id="3" name="Slide Number Placeholder 2"/>
          <p:cNvSpPr>
            <a:spLocks noGrp="1"/>
          </p:cNvSpPr>
          <p:nvPr>
            <p:ph type="sldNum" sz="quarter" idx="12"/>
          </p:nvPr>
        </p:nvSpPr>
        <p:spPr/>
        <p:txBody>
          <a:bodyPr/>
          <a:lstStyle/>
          <a:p>
            <a:fld id="{441693C3-E1F4-164E-A45B-381D48410A80}" type="slidenum">
              <a:rPr lang="en-US" smtClean="0"/>
              <a:t>3</a:t>
            </a:fld>
            <a:endParaRPr lang="en-US"/>
          </a:p>
        </p:txBody>
      </p:sp>
      <p:sp>
        <p:nvSpPr>
          <p:cNvPr id="4" name="Footer Placeholder 3">
            <a:extLst>
              <a:ext uri="{FF2B5EF4-FFF2-40B4-BE49-F238E27FC236}">
                <a16:creationId xmlns:a16="http://schemas.microsoft.com/office/drawing/2014/main" id="{38289FE4-6EF9-4FC2-A70C-731C4D6686B3}"/>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4201138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183" y="167743"/>
            <a:ext cx="8229600" cy="875601"/>
          </a:xfrm>
        </p:spPr>
        <p:txBody>
          <a:bodyPr>
            <a:noAutofit/>
          </a:bodyPr>
          <a:lstStyle/>
          <a:p>
            <a:r>
              <a:rPr lang="en-US" sz="2400" dirty="0"/>
              <a:t>GE CURRICULUM MAPPING OF OUTCOMES </a:t>
            </a:r>
            <a:br>
              <a:rPr lang="en-US" sz="2400" dirty="0"/>
            </a:br>
            <a:r>
              <a:rPr lang="en-US" sz="2400" dirty="0"/>
              <a:t> 2024-2026</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32573"/>
            <a:ext cx="802687" cy="718892"/>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3339691022"/>
              </p:ext>
            </p:extLst>
          </p:nvPr>
        </p:nvGraphicFramePr>
        <p:xfrm>
          <a:off x="387350" y="1163783"/>
          <a:ext cx="8413750" cy="5062160"/>
        </p:xfrm>
        <a:graphic>
          <a:graphicData uri="http://schemas.openxmlformats.org/drawingml/2006/table">
            <a:tbl>
              <a:tblPr/>
              <a:tblGrid>
                <a:gridCol w="1325767">
                  <a:extLst>
                    <a:ext uri="{9D8B030D-6E8A-4147-A177-3AD203B41FA5}">
                      <a16:colId xmlns:a16="http://schemas.microsoft.com/office/drawing/2014/main" val="20000"/>
                    </a:ext>
                  </a:extLst>
                </a:gridCol>
                <a:gridCol w="1372987">
                  <a:extLst>
                    <a:ext uri="{9D8B030D-6E8A-4147-A177-3AD203B41FA5}">
                      <a16:colId xmlns:a16="http://schemas.microsoft.com/office/drawing/2014/main" val="20001"/>
                    </a:ext>
                  </a:extLst>
                </a:gridCol>
                <a:gridCol w="330200">
                  <a:extLst>
                    <a:ext uri="{9D8B030D-6E8A-4147-A177-3AD203B41FA5}">
                      <a16:colId xmlns:a16="http://schemas.microsoft.com/office/drawing/2014/main" val="20002"/>
                    </a:ext>
                  </a:extLst>
                </a:gridCol>
                <a:gridCol w="3213096">
                  <a:extLst>
                    <a:ext uri="{9D8B030D-6E8A-4147-A177-3AD203B41FA5}">
                      <a16:colId xmlns:a16="http://schemas.microsoft.com/office/drawing/2014/main" val="20003"/>
                    </a:ext>
                  </a:extLst>
                </a:gridCol>
                <a:gridCol w="2171700">
                  <a:extLst>
                    <a:ext uri="{9D8B030D-6E8A-4147-A177-3AD203B41FA5}">
                      <a16:colId xmlns:a16="http://schemas.microsoft.com/office/drawing/2014/main" val="20004"/>
                    </a:ext>
                  </a:extLst>
                </a:gridCol>
              </a:tblGrid>
              <a:tr h="254821">
                <a:tc>
                  <a:txBody>
                    <a:bodyPr/>
                    <a:lstStyle/>
                    <a:p>
                      <a:pPr algn="ctr" fontAlgn="ctr"/>
                      <a:r>
                        <a:rPr lang="en-US" sz="1200" b="1" i="0" u="none" strike="noStrike" dirty="0">
                          <a:solidFill>
                            <a:srgbClr val="FFFFFF"/>
                          </a:solidFill>
                          <a:effectLst/>
                          <a:latin typeface="Times New Roman"/>
                        </a:rPr>
                        <a:t>GE DOMAINS</a:t>
                      </a:r>
                    </a:p>
                  </a:txBody>
                  <a:tcPr marL="8007" marR="8007" marT="800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0D0D0D"/>
                    </a:solidFill>
                  </a:tcPr>
                </a:tc>
                <a:tc gridSpan="2">
                  <a:txBody>
                    <a:bodyPr/>
                    <a:lstStyle/>
                    <a:p>
                      <a:pPr algn="ctr" fontAlgn="ctr"/>
                      <a:r>
                        <a:rPr lang="en-US" sz="1200" b="1" i="0" u="none" strike="noStrike" dirty="0">
                          <a:solidFill>
                            <a:srgbClr val="FFFFFF"/>
                          </a:solidFill>
                          <a:effectLst/>
                          <a:latin typeface="Times New Roman"/>
                        </a:rPr>
                        <a:t>GE SUB DOMAINS</a:t>
                      </a:r>
                    </a:p>
                  </a:txBody>
                  <a:tcPr marL="8007" marR="8007" marT="8008" marB="0" anchor="ctr">
                    <a:lnL>
                      <a:noFill/>
                    </a:lnL>
                    <a:lnR>
                      <a:noFill/>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0D0D0D"/>
                    </a:solidFill>
                  </a:tcPr>
                </a:tc>
                <a:tc hMerge="1">
                  <a:txBody>
                    <a:bodyPr/>
                    <a:lstStyle/>
                    <a:p>
                      <a:endParaRPr lang="en-US"/>
                    </a:p>
                  </a:txBody>
                  <a:tcPr/>
                </a:tc>
                <a:tc>
                  <a:txBody>
                    <a:bodyPr/>
                    <a:lstStyle/>
                    <a:p>
                      <a:pPr algn="ctr" fontAlgn="ctr"/>
                      <a:r>
                        <a:rPr lang="en-US" sz="1200" b="1" i="0" u="none" strike="noStrike" dirty="0">
                          <a:solidFill>
                            <a:srgbClr val="FFFFFF"/>
                          </a:solidFill>
                          <a:effectLst/>
                          <a:latin typeface="Times New Roman"/>
                        </a:rPr>
                        <a:t>GE OUTCOMES</a:t>
                      </a:r>
                    </a:p>
                  </a:txBody>
                  <a:tcPr marL="8007" marR="8007" marT="8008" marB="0" anchor="ctr">
                    <a:lnL>
                      <a:noFill/>
                    </a:lnL>
                    <a:lnR>
                      <a:noFill/>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0D0D0D"/>
                    </a:solidFill>
                  </a:tcPr>
                </a:tc>
                <a:tc>
                  <a:txBody>
                    <a:bodyPr/>
                    <a:lstStyle/>
                    <a:p>
                      <a:pPr algn="ctr" fontAlgn="ctr"/>
                      <a:r>
                        <a:rPr lang="en-US" sz="1200" b="1" i="0" u="none" strike="noStrike" dirty="0">
                          <a:solidFill>
                            <a:srgbClr val="FFFFFF"/>
                          </a:solidFill>
                          <a:effectLst/>
                          <a:latin typeface="Times New Roman"/>
                        </a:rPr>
                        <a:t>COURSES</a:t>
                      </a:r>
                    </a:p>
                  </a:txBody>
                  <a:tcPr marL="8007" marR="8007" marT="8008"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0D0D0D"/>
                    </a:solidFill>
                  </a:tcPr>
                </a:tc>
                <a:extLst>
                  <a:ext uri="{0D108BD9-81ED-4DB2-BD59-A6C34878D82A}">
                    <a16:rowId xmlns:a16="http://schemas.microsoft.com/office/drawing/2014/main" val="10000"/>
                  </a:ext>
                </a:extLst>
              </a:tr>
              <a:tr h="91892">
                <a:tc rowSpan="3">
                  <a:txBody>
                    <a:bodyPr/>
                    <a:lstStyle/>
                    <a:p>
                      <a:pPr algn="ctr" fontAlgn="ctr"/>
                      <a:r>
                        <a:rPr lang="en-US" sz="800" b="1" i="0" u="none" strike="noStrike" dirty="0">
                          <a:solidFill>
                            <a:srgbClr val="000000"/>
                          </a:solidFill>
                          <a:effectLst/>
                          <a:latin typeface="Times New Roman"/>
                        </a:rPr>
                        <a:t>COMMUNICATION</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C00000"/>
                          </a:solidFill>
                          <a:effectLst/>
                          <a:latin typeface="Times New Roman"/>
                        </a:rPr>
                        <a:t>LISTENING &amp; SPEAKING</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Times New Roman"/>
                        </a:rPr>
                        <a:t>1-A</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l" fontAlgn="ctr"/>
                      <a:r>
                        <a:rPr lang="en-US" sz="800" b="0" i="0" u="none" strike="noStrike" dirty="0">
                          <a:solidFill>
                            <a:srgbClr val="000000"/>
                          </a:solidFill>
                          <a:effectLst/>
                          <a:latin typeface="Times New Roman"/>
                        </a:rPr>
                        <a:t>Listen actively and speak effectively in many different situations.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Times New Roman"/>
                        </a:rPr>
                        <a:t>SPH 153, DRA 170, MUS 170, MUS 180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29797">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READING</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Times New Roman"/>
                        </a:rPr>
                        <a:t>1-B</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l" fontAlgn="ctr"/>
                      <a:r>
                        <a:rPr lang="en-US" sz="800" b="0" i="0" u="none" strike="noStrike" dirty="0">
                          <a:solidFill>
                            <a:srgbClr val="000000"/>
                          </a:solidFill>
                          <a:effectLst/>
                          <a:latin typeface="Times New Roman"/>
                        </a:rPr>
                        <a:t>Read effectively to comprehend, interpret and evaluate information.</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Times New Roman"/>
                        </a:rPr>
                        <a:t>ENG 150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132978">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WRITING</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dirty="0">
                          <a:solidFill>
                            <a:srgbClr val="000000"/>
                          </a:solidFill>
                          <a:effectLst/>
                          <a:latin typeface="Times New Roman"/>
                        </a:rPr>
                        <a:t>1-C</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l" fontAlgn="ctr"/>
                      <a:r>
                        <a:rPr lang="en-US" sz="800" b="0" i="0" u="none" strike="noStrike" dirty="0">
                          <a:solidFill>
                            <a:srgbClr val="000000"/>
                          </a:solidFill>
                          <a:effectLst/>
                          <a:latin typeface="Times New Roman"/>
                        </a:rPr>
                        <a:t>Write clearly, concisely and accurately in a variety of contexts and formats and for many audiences.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Times New Roman"/>
                        </a:rPr>
                        <a:t>ENG 151</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68951">
                <a:tc rowSpan="3">
                  <a:txBody>
                    <a:bodyPr/>
                    <a:lstStyle/>
                    <a:p>
                      <a:pPr algn="ctr" fontAlgn="ctr"/>
                      <a:r>
                        <a:rPr lang="en-US" sz="800" b="1" i="0" u="none" strike="noStrike" dirty="0">
                          <a:solidFill>
                            <a:srgbClr val="000000"/>
                          </a:solidFill>
                          <a:effectLst/>
                          <a:latin typeface="Times New Roman"/>
                        </a:rPr>
                        <a:t>INFORMATION TECHNOLOGY LITERACY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800" b="0" i="0" u="none" strike="noStrike" dirty="0">
                          <a:solidFill>
                            <a:srgbClr val="C00000"/>
                          </a:solidFill>
                          <a:effectLst/>
                          <a:latin typeface="Times New Roman"/>
                        </a:rPr>
                        <a:t>EVALUATE INFORMATION</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fontAlgn="ctr"/>
                      <a:r>
                        <a:rPr lang="en-US" sz="800" b="0" i="0" u="none" strike="noStrike" dirty="0">
                          <a:solidFill>
                            <a:srgbClr val="000000"/>
                          </a:solidFill>
                          <a:effectLst/>
                          <a:latin typeface="Times New Roman"/>
                        </a:rPr>
                        <a:t>2-A</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lvl="0" algn="l" fontAlgn="ctr"/>
                      <a:r>
                        <a:rPr lang="en-US" sz="800" b="0" i="0" u="none" strike="noStrike" dirty="0">
                          <a:solidFill>
                            <a:srgbClr val="000000"/>
                          </a:solidFill>
                          <a:effectLst/>
                          <a:latin typeface="Times New Roman"/>
                        </a:rPr>
                        <a:t>Demonstrates the ability to access, locate, manage and evaluate information from multiple sources.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l" fontAlgn="ctr"/>
                      <a:r>
                        <a:rPr lang="en-US" sz="800" b="0" i="0" u="none" strike="noStrike" dirty="0">
                          <a:solidFill>
                            <a:srgbClr val="000000"/>
                          </a:solidFill>
                          <a:effectLst/>
                          <a:latin typeface="Times New Roman"/>
                        </a:rPr>
                        <a:t>ICT 150, ICT 170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extLst>
                  <a:ext uri="{0D108BD9-81ED-4DB2-BD59-A6C34878D82A}">
                    <a16:rowId xmlns:a16="http://schemas.microsoft.com/office/drawing/2014/main" val="10004"/>
                  </a:ext>
                </a:extLst>
              </a:tr>
              <a:tr h="150539">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PRESENT INFORMATION USING TECHNOLOGY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fontAlgn="ctr"/>
                      <a:r>
                        <a:rPr lang="en-US" sz="800" b="0" i="0" u="none" strike="noStrike" dirty="0">
                          <a:solidFill>
                            <a:srgbClr val="000000"/>
                          </a:solidFill>
                          <a:effectLst/>
                          <a:latin typeface="Times New Roman"/>
                        </a:rPr>
                        <a:t>2-B:1</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lvl="0" algn="l" fontAlgn="ctr"/>
                      <a:r>
                        <a:rPr lang="en-US" sz="800" b="0" i="0" u="none" strike="noStrike" dirty="0">
                          <a:solidFill>
                            <a:srgbClr val="000000"/>
                          </a:solidFill>
                          <a:effectLst/>
                          <a:latin typeface="Times New Roman"/>
                        </a:rPr>
                        <a:t>Utilizes technological tools to perform basic functions appropriate to job and life.</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l" fontAlgn="ctr"/>
                      <a:r>
                        <a:rPr lang="en-US" sz="800" b="0" i="0" u="none" strike="noStrike" dirty="0">
                          <a:solidFill>
                            <a:srgbClr val="000000"/>
                          </a:solidFill>
                          <a:effectLst/>
                          <a:latin typeface="Times New Roman"/>
                        </a:rPr>
                        <a:t>ICT 150, ICT 170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extLst>
                  <a:ext uri="{0D108BD9-81ED-4DB2-BD59-A6C34878D82A}">
                    <a16:rowId xmlns:a16="http://schemas.microsoft.com/office/drawing/2014/main" val="10005"/>
                  </a:ext>
                </a:extLst>
              </a:tr>
              <a:tr h="213776">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APPLY INFORMATION</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fontAlgn="ctr"/>
                      <a:r>
                        <a:rPr lang="en-US" sz="800" b="0" i="0" u="none" strike="noStrike">
                          <a:solidFill>
                            <a:srgbClr val="000000"/>
                          </a:solidFill>
                          <a:effectLst/>
                          <a:latin typeface="Times New Roman"/>
                        </a:rPr>
                        <a:t>2-B:2</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lvl="0" algn="l" fontAlgn="ctr"/>
                      <a:r>
                        <a:rPr lang="en-US" sz="800" b="0" i="0" u="none" strike="noStrike" dirty="0">
                          <a:solidFill>
                            <a:srgbClr val="000000"/>
                          </a:solidFill>
                          <a:effectLst/>
                          <a:latin typeface="Times New Roman"/>
                        </a:rPr>
                        <a:t>Applies research skills and presents knowledge in multiple formats.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l" fontAlgn="ctr"/>
                      <a:r>
                        <a:rPr lang="en-US" sz="800" b="0" i="0" u="none" strike="noStrike" dirty="0">
                          <a:solidFill>
                            <a:srgbClr val="000000"/>
                          </a:solidFill>
                          <a:effectLst/>
                          <a:latin typeface="Times New Roman"/>
                        </a:rPr>
                        <a:t>ICT 150, IC</a:t>
                      </a:r>
                      <a:r>
                        <a:rPr lang="en-US" sz="800" b="0" i="0" u="none" strike="noStrike" baseline="0" dirty="0">
                          <a:solidFill>
                            <a:srgbClr val="000000"/>
                          </a:solidFill>
                          <a:effectLst/>
                          <a:latin typeface="Times New Roman"/>
                        </a:rPr>
                        <a:t>T 170</a:t>
                      </a:r>
                      <a:endParaRPr lang="en-US" sz="800" b="0"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extLst>
                  <a:ext uri="{0D108BD9-81ED-4DB2-BD59-A6C34878D82A}">
                    <a16:rowId xmlns:a16="http://schemas.microsoft.com/office/drawing/2014/main" val="10006"/>
                  </a:ext>
                </a:extLst>
              </a:tr>
              <a:tr h="268951">
                <a:tc rowSpan="3">
                  <a:txBody>
                    <a:bodyPr/>
                    <a:lstStyle/>
                    <a:p>
                      <a:pPr algn="ctr" fontAlgn="ctr"/>
                      <a:r>
                        <a:rPr lang="en-US" sz="800" b="1" i="0" u="none" strike="noStrike" dirty="0">
                          <a:solidFill>
                            <a:srgbClr val="000000"/>
                          </a:solidFill>
                          <a:effectLst/>
                          <a:latin typeface="Times New Roman"/>
                        </a:rPr>
                        <a:t>CRITICAL THINKING</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C00000"/>
                          </a:solidFill>
                          <a:effectLst/>
                          <a:latin typeface="Times New Roman"/>
                        </a:rPr>
                        <a:t>QUANTITATIVE</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Times New Roman"/>
                        </a:rPr>
                        <a:t>3-A</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l" fontAlgn="ctr"/>
                      <a:r>
                        <a:rPr lang="en-US" sz="800" b="0" i="0" u="none" strike="noStrike" dirty="0">
                          <a:solidFill>
                            <a:srgbClr val="000000"/>
                          </a:solidFill>
                          <a:effectLst/>
                          <a:latin typeface="Times New Roman"/>
                        </a:rPr>
                        <a:t>Apply quantitative skills to personal, academic and career related activities.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Times New Roman"/>
                        </a:rPr>
                        <a:t>MAT 151,</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PHSCI 150, BIO 150, BIO</a:t>
                      </a:r>
                      <a:r>
                        <a:rPr lang="en-US" sz="800" b="0" i="0" u="none" strike="noStrike" baseline="0" dirty="0">
                          <a:solidFill>
                            <a:srgbClr val="000000"/>
                          </a:solidFill>
                          <a:effectLst/>
                          <a:latin typeface="Times New Roman"/>
                        </a:rPr>
                        <a:t> 155, BIO 180, CHM 150, MAT 250, MAT 260, MAT 280, MSC 170, PHY 151</a:t>
                      </a:r>
                      <a:endParaRPr lang="en-US" sz="800" b="0"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7"/>
                  </a:ext>
                </a:extLst>
              </a:tr>
              <a:tr h="231756">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SCIENTIFIC</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Times New Roman"/>
                        </a:rPr>
                        <a:t>3-B</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l" fontAlgn="ctr"/>
                      <a:r>
                        <a:rPr lang="en-US" sz="800" b="0" i="0" u="none" strike="noStrike" dirty="0">
                          <a:solidFill>
                            <a:srgbClr val="000000"/>
                          </a:solidFill>
                          <a:effectLst/>
                          <a:latin typeface="Times New Roman"/>
                        </a:rPr>
                        <a:t>Apply scientific concepts and models to analyze complex problems in academic and real life situations.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Times New Roman"/>
                        </a:rPr>
                        <a:t>PHSCI 150, BIO 150, BIO</a:t>
                      </a:r>
                      <a:r>
                        <a:rPr lang="en-US" sz="800" b="0" i="0" u="none" strike="noStrike" baseline="0" dirty="0">
                          <a:solidFill>
                            <a:srgbClr val="000000"/>
                          </a:solidFill>
                          <a:effectLst/>
                          <a:latin typeface="Times New Roman"/>
                        </a:rPr>
                        <a:t> 155, BIO 180, CHM 150</a:t>
                      </a:r>
                      <a:r>
                        <a:rPr lang="en-US" sz="800" b="0" i="0" u="none" strike="noStrike" baseline="0">
                          <a:solidFill>
                            <a:srgbClr val="000000"/>
                          </a:solidFill>
                          <a:effectLst/>
                          <a:latin typeface="Times New Roman"/>
                        </a:rPr>
                        <a:t>, MSC </a:t>
                      </a:r>
                      <a:r>
                        <a:rPr lang="en-US" sz="800" b="0" i="0" u="none" strike="noStrike" baseline="0" dirty="0">
                          <a:solidFill>
                            <a:srgbClr val="000000"/>
                          </a:solidFill>
                          <a:effectLst/>
                          <a:latin typeface="Times New Roman"/>
                        </a:rPr>
                        <a:t>170, PHY 151</a:t>
                      </a:r>
                      <a:endParaRPr lang="en-US" sz="800" b="0"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r h="268951">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PROBLEM SOLVING</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Times New Roman"/>
                        </a:rPr>
                        <a:t>3-C</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l" fontAlgn="ctr"/>
                      <a:r>
                        <a:rPr lang="en-US" sz="800" b="0" i="0" u="none" strike="noStrike" dirty="0">
                          <a:solidFill>
                            <a:srgbClr val="000000"/>
                          </a:solidFill>
                          <a:effectLst/>
                          <a:latin typeface="Times New Roman"/>
                        </a:rPr>
                        <a:t>Apply critical thinking skills to synthesize information and evaluate the credibility of sources/contexts.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Times New Roman"/>
                        </a:rPr>
                        <a:t>MAT 151,</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PHSCI 150, BIO 150, BIO</a:t>
                      </a:r>
                      <a:r>
                        <a:rPr lang="en-US" sz="800" b="0" i="0" u="none" strike="noStrike" baseline="0" dirty="0">
                          <a:solidFill>
                            <a:srgbClr val="000000"/>
                          </a:solidFill>
                          <a:effectLst/>
                          <a:latin typeface="Times New Roman"/>
                        </a:rPr>
                        <a:t> 155, BIO 180, CHM 150, MAT 250, MAT 260, MAT 280, MSC 170, PHY 151</a:t>
                      </a:r>
                      <a:endParaRPr lang="en-US" sz="800" b="0"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9"/>
                  </a:ext>
                </a:extLst>
              </a:tr>
              <a:tr h="162129">
                <a:tc rowSpan="3">
                  <a:txBody>
                    <a:bodyPr/>
                    <a:lstStyle/>
                    <a:p>
                      <a:pPr algn="ctr" fontAlgn="ctr"/>
                      <a:r>
                        <a:rPr lang="en-US" sz="800" b="1" i="0" u="none" strike="noStrike" dirty="0">
                          <a:solidFill>
                            <a:srgbClr val="000000"/>
                          </a:solidFill>
                          <a:effectLst/>
                          <a:latin typeface="Times New Roman"/>
                        </a:rPr>
                        <a:t>GLOBAL AWARENESS and</a:t>
                      </a:r>
                      <a:r>
                        <a:rPr lang="en-US" sz="800" b="1" i="0" u="none" strike="noStrike" baseline="0" dirty="0">
                          <a:solidFill>
                            <a:srgbClr val="000000"/>
                          </a:solidFill>
                          <a:effectLst/>
                          <a:latin typeface="Times New Roman"/>
                        </a:rPr>
                        <a:t> </a:t>
                      </a:r>
                      <a:r>
                        <a:rPr lang="en-US" sz="800" b="1" i="0" u="none" strike="noStrike" dirty="0">
                          <a:solidFill>
                            <a:srgbClr val="000000"/>
                          </a:solidFill>
                          <a:effectLst/>
                          <a:latin typeface="Times New Roman"/>
                        </a:rPr>
                        <a:t> CULTURAL COMPETENCE</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800" b="0" i="0" u="none" strike="noStrike" dirty="0">
                          <a:solidFill>
                            <a:srgbClr val="C00000"/>
                          </a:solidFill>
                          <a:effectLst/>
                          <a:latin typeface="Times New Roman"/>
                        </a:rPr>
                        <a:t>SOCIAL, ECONOMIC &amp; POLITICAL SYSTEMS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fontAlgn="ctr"/>
                      <a:r>
                        <a:rPr lang="en-US" sz="800" b="0" i="0" u="none" strike="noStrike">
                          <a:solidFill>
                            <a:srgbClr val="000000"/>
                          </a:solidFill>
                          <a:effectLst/>
                          <a:latin typeface="Times New Roman"/>
                        </a:rPr>
                        <a:t>4-A</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lvl="0" algn="l" fontAlgn="ctr"/>
                      <a:r>
                        <a:rPr lang="en-US" sz="800" b="0" i="0" u="none" strike="noStrike" dirty="0">
                          <a:solidFill>
                            <a:srgbClr val="000000"/>
                          </a:solidFill>
                          <a:effectLst/>
                          <a:latin typeface="Times New Roman"/>
                        </a:rPr>
                        <a:t>Identifies social, economic and political systems and issues.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l" fontAlgn="ctr"/>
                      <a:r>
                        <a:rPr lang="en-US" sz="800" b="0" i="0" u="none" strike="noStrike" dirty="0">
                          <a:solidFill>
                            <a:srgbClr val="000000"/>
                          </a:solidFill>
                          <a:effectLst/>
                          <a:latin typeface="Times New Roman"/>
                        </a:rPr>
                        <a:t>HIS 150</a:t>
                      </a:r>
                      <a:r>
                        <a:rPr lang="en-US" sz="800" b="0" i="0" u="none" strike="noStrike" baseline="0" dirty="0">
                          <a:solidFill>
                            <a:srgbClr val="000000"/>
                          </a:solidFill>
                          <a:effectLst/>
                          <a:latin typeface="Times New Roman"/>
                        </a:rPr>
                        <a:t> HIS </a:t>
                      </a:r>
                      <a:r>
                        <a:rPr lang="en-US" sz="800" b="0" i="0" u="none" strike="noStrike" dirty="0">
                          <a:solidFill>
                            <a:srgbClr val="000000"/>
                          </a:solidFill>
                          <a:effectLst/>
                          <a:latin typeface="Times New Roman"/>
                        </a:rPr>
                        <a:t>151,</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HIS 170</a:t>
                      </a:r>
                      <a:r>
                        <a:rPr lang="en-US" sz="800" b="0" i="0" u="none" strike="noStrike" baseline="0" dirty="0">
                          <a:solidFill>
                            <a:srgbClr val="000000"/>
                          </a:solidFill>
                          <a:effectLst/>
                          <a:latin typeface="Times New Roman"/>
                        </a:rPr>
                        <a:t> HIS </a:t>
                      </a:r>
                      <a:r>
                        <a:rPr lang="en-US" sz="800" b="0" i="0" u="none" strike="noStrike" dirty="0">
                          <a:solidFill>
                            <a:srgbClr val="000000"/>
                          </a:solidFill>
                          <a:effectLst/>
                          <a:latin typeface="Times New Roman"/>
                        </a:rPr>
                        <a:t>171</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extLst>
                  <a:ext uri="{0D108BD9-81ED-4DB2-BD59-A6C34878D82A}">
                    <a16:rowId xmlns:a16="http://schemas.microsoft.com/office/drawing/2014/main" val="10010"/>
                  </a:ext>
                </a:extLst>
              </a:tr>
              <a:tr h="289626">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PERSPECTIVES OF OTHERS, DIVERSITY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fontAlgn="ctr"/>
                      <a:r>
                        <a:rPr lang="en-US" sz="800" b="0" i="0" u="none" strike="noStrike">
                          <a:solidFill>
                            <a:srgbClr val="000000"/>
                          </a:solidFill>
                          <a:effectLst/>
                          <a:latin typeface="Times New Roman"/>
                        </a:rPr>
                        <a:t>4-B</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lvl="0" algn="l" fontAlgn="ctr"/>
                      <a:r>
                        <a:rPr lang="en-US" sz="800" b="0" i="0" u="none" strike="noStrike" dirty="0">
                          <a:solidFill>
                            <a:srgbClr val="000000"/>
                          </a:solidFill>
                          <a:effectLst/>
                          <a:latin typeface="Times New Roman"/>
                        </a:rPr>
                        <a:t>Recognizes and respect the perspectives of others (locally &amp; globally) and develop an awareness of diverse attitudes, values and beliefs.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l" fontAlgn="ctr"/>
                      <a:r>
                        <a:rPr lang="en-US" sz="800" b="0" i="0" u="none" strike="noStrike" dirty="0">
                          <a:solidFill>
                            <a:srgbClr val="000000"/>
                          </a:solidFill>
                          <a:effectLst/>
                          <a:latin typeface="Times New Roman"/>
                        </a:rPr>
                        <a:t>HIS 150</a:t>
                      </a:r>
                      <a:r>
                        <a:rPr lang="en-US" sz="800" b="0" i="0" u="none" strike="noStrike" baseline="0" dirty="0">
                          <a:solidFill>
                            <a:srgbClr val="000000"/>
                          </a:solidFill>
                          <a:effectLst/>
                          <a:latin typeface="Times New Roman"/>
                        </a:rPr>
                        <a:t> HIS </a:t>
                      </a:r>
                      <a:r>
                        <a:rPr lang="en-US" sz="800" b="0" i="0" u="none" strike="noStrike" dirty="0">
                          <a:solidFill>
                            <a:srgbClr val="000000"/>
                          </a:solidFill>
                          <a:effectLst/>
                          <a:latin typeface="Times New Roman"/>
                        </a:rPr>
                        <a:t>151,</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 HIS 170</a:t>
                      </a:r>
                      <a:r>
                        <a:rPr lang="en-US" sz="800" b="0" i="0" u="none" strike="noStrike" baseline="0" dirty="0">
                          <a:solidFill>
                            <a:srgbClr val="000000"/>
                          </a:solidFill>
                          <a:effectLst/>
                          <a:latin typeface="Times New Roman"/>
                        </a:rPr>
                        <a:t> HIS </a:t>
                      </a:r>
                      <a:r>
                        <a:rPr lang="en-US" sz="800" b="0" i="0" u="none" strike="noStrike" dirty="0">
                          <a:solidFill>
                            <a:srgbClr val="000000"/>
                          </a:solidFill>
                          <a:effectLst/>
                          <a:latin typeface="Times New Roman"/>
                        </a:rPr>
                        <a:t>171,</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 HIS 162</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extLst>
                  <a:ext uri="{0D108BD9-81ED-4DB2-BD59-A6C34878D82A}">
                    <a16:rowId xmlns:a16="http://schemas.microsoft.com/office/drawing/2014/main" val="10011"/>
                  </a:ext>
                </a:extLst>
              </a:tr>
              <a:tr h="213776">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SAMOA &amp; THE PACIFIC</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fontAlgn="ctr"/>
                      <a:r>
                        <a:rPr lang="en-US" sz="800" b="0" i="0" u="none" strike="noStrike">
                          <a:solidFill>
                            <a:srgbClr val="000000"/>
                          </a:solidFill>
                          <a:effectLst/>
                          <a:latin typeface="Times New Roman"/>
                        </a:rPr>
                        <a:t>4-C</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lvl="0" algn="l" fontAlgn="ctr"/>
                      <a:r>
                        <a:rPr lang="en-US" sz="800" b="0" i="0" u="none" strike="noStrike" dirty="0">
                          <a:solidFill>
                            <a:srgbClr val="000000"/>
                          </a:solidFill>
                          <a:effectLst/>
                          <a:latin typeface="Times New Roman"/>
                        </a:rPr>
                        <a:t>Demonstrates an appreciation of Samoan Culture and other Pacific cultures.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l" fontAlgn="ctr"/>
                      <a:r>
                        <a:rPr lang="en-US" sz="800" b="0" i="0" u="none" strike="noStrike" dirty="0">
                          <a:solidFill>
                            <a:srgbClr val="000000"/>
                          </a:solidFill>
                          <a:effectLst/>
                          <a:latin typeface="Times New Roman"/>
                        </a:rPr>
                        <a:t>HIS 162</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extLst>
                  <a:ext uri="{0D108BD9-81ED-4DB2-BD59-A6C34878D82A}">
                    <a16:rowId xmlns:a16="http://schemas.microsoft.com/office/drawing/2014/main" val="10012"/>
                  </a:ext>
                </a:extLst>
              </a:tr>
              <a:tr h="285605">
                <a:tc rowSpan="4">
                  <a:txBody>
                    <a:bodyPr/>
                    <a:lstStyle/>
                    <a:p>
                      <a:pPr algn="ctr" fontAlgn="ctr"/>
                      <a:r>
                        <a:rPr lang="en-US" sz="800" b="1" i="0" u="none" strike="noStrike" dirty="0">
                          <a:solidFill>
                            <a:srgbClr val="000000"/>
                          </a:solidFill>
                          <a:effectLst/>
                          <a:latin typeface="Times New Roman"/>
                        </a:rPr>
                        <a:t>PERSONAL DEVELOPMENT and RESPONSIBILITY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dirty="0">
                          <a:solidFill>
                            <a:srgbClr val="C00000"/>
                          </a:solidFill>
                          <a:effectLst/>
                          <a:latin typeface="Times New Roman"/>
                        </a:rPr>
                        <a:t>ETHICAL DECISION MAKING</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800" b="0" i="0" u="none" strike="noStrike" dirty="0">
                          <a:solidFill>
                            <a:srgbClr val="000000"/>
                          </a:solidFill>
                          <a:effectLst/>
                          <a:latin typeface="Times New Roman"/>
                        </a:rPr>
                        <a:t>5-A</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l" fontAlgn="ctr"/>
                      <a:r>
                        <a:rPr lang="en-US" sz="800" b="0" i="0" u="none" strike="noStrike" dirty="0">
                          <a:solidFill>
                            <a:srgbClr val="000000"/>
                          </a:solidFill>
                          <a:effectLst/>
                          <a:latin typeface="Times New Roman"/>
                        </a:rPr>
                        <a:t>Demonstrates and applies ethical decision making in real life situations.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Times New Roman"/>
                        </a:rPr>
                        <a:t>HEA 150,</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PSY 150, PHIL 150, REL 150, SOC 150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13"/>
                  </a:ext>
                </a:extLst>
              </a:tr>
              <a:tr h="285605">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HEALTH CHOICES AND PRACTICES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800" b="0" i="0" u="none" strike="noStrike">
                          <a:solidFill>
                            <a:srgbClr val="000000"/>
                          </a:solidFill>
                          <a:effectLst/>
                          <a:latin typeface="Times New Roman"/>
                        </a:rPr>
                        <a:t>5-B</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lgn="l" fontAlgn="ctr"/>
                      <a:r>
                        <a:rPr lang="en-US" sz="800" b="0" i="0" u="none" strike="noStrike" dirty="0">
                          <a:solidFill>
                            <a:srgbClr val="000000"/>
                          </a:solidFill>
                          <a:effectLst/>
                          <a:latin typeface="Times New Roman"/>
                        </a:rPr>
                        <a:t>Demonstrates the acquired knowledge to promote good/wise health choices and practices that enhance wellness.</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800" b="0" i="0" u="none" strike="noStrike" dirty="0">
                          <a:solidFill>
                            <a:srgbClr val="000000"/>
                          </a:solidFill>
                          <a:effectLst/>
                          <a:latin typeface="Times New Roman"/>
                        </a:rPr>
                        <a:t>HEA 150,</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PSY 150, PHIL 150, REL 150, SOC 150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184119">
                <a:tc vMerge="1">
                  <a:txBody>
                    <a:bodyPr/>
                    <a:lstStyle/>
                    <a:p>
                      <a:endParaRPr lang="en-US"/>
                    </a:p>
                  </a:txBody>
                  <a:tcPr/>
                </a:tc>
                <a:tc>
                  <a:txBody>
                    <a:bodyPr/>
                    <a:lstStyle/>
                    <a:p>
                      <a:pPr algn="ctr" fontAlgn="ctr"/>
                      <a:r>
                        <a:rPr lang="en-US" sz="800" b="0" i="0" u="none" strike="noStrike" dirty="0">
                          <a:solidFill>
                            <a:srgbClr val="C00000"/>
                          </a:solidFill>
                          <a:effectLst/>
                          <a:latin typeface="Times New Roman"/>
                        </a:rPr>
                        <a:t>COMMUNITY &amp; FAMILY PARTICIPATION</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800" b="0" i="0" u="none" strike="noStrike" dirty="0">
                          <a:solidFill>
                            <a:srgbClr val="000000"/>
                          </a:solidFill>
                          <a:effectLst/>
                          <a:latin typeface="Times New Roman"/>
                        </a:rPr>
                        <a:t>5-C</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lgn="l" fontAlgn="ctr"/>
                      <a:r>
                        <a:rPr lang="en-US" sz="800" b="0" i="0" u="none" strike="noStrike" dirty="0">
                          <a:solidFill>
                            <a:srgbClr val="000000"/>
                          </a:solidFill>
                          <a:effectLst/>
                          <a:latin typeface="Times New Roman"/>
                        </a:rPr>
                        <a:t>Identify and recognize the relevance of being responsible and participate actively in family and community.</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800" b="0" i="0" u="none" strike="noStrike" dirty="0">
                          <a:solidFill>
                            <a:srgbClr val="000000"/>
                          </a:solidFill>
                          <a:effectLst/>
                          <a:latin typeface="Times New Roman"/>
                        </a:rPr>
                        <a:t>HEA 150,</a:t>
                      </a:r>
                      <a:r>
                        <a:rPr lang="en-US" sz="800" b="0" i="0" u="none" strike="noStrike" baseline="0" dirty="0">
                          <a:solidFill>
                            <a:srgbClr val="000000"/>
                          </a:solidFill>
                          <a:effectLst/>
                          <a:latin typeface="Times New Roman"/>
                        </a:rPr>
                        <a:t> </a:t>
                      </a:r>
                      <a:r>
                        <a:rPr lang="en-US" sz="800" b="0" i="0" u="none" strike="noStrike" dirty="0">
                          <a:solidFill>
                            <a:srgbClr val="000000"/>
                          </a:solidFill>
                          <a:effectLst/>
                          <a:latin typeface="Times New Roman"/>
                        </a:rPr>
                        <a:t>PSY 150, PHIL 150, REL 150, SOC 150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39915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800" b="0" i="0" u="none" strike="noStrike" dirty="0">
                          <a:solidFill>
                            <a:srgbClr val="C00000"/>
                          </a:solidFill>
                          <a:effectLst/>
                          <a:latin typeface="Times New Roman"/>
                        </a:rPr>
                        <a:t>CAREER, PERSONAL, &amp; PROFESSIONAL GROWTH</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800" b="0" i="0" u="none" strike="noStrike" dirty="0">
                          <a:solidFill>
                            <a:srgbClr val="000000"/>
                          </a:solidFill>
                          <a:effectLst/>
                          <a:latin typeface="Times New Roman"/>
                        </a:rPr>
                        <a:t>5-D</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lgn="l" fontAlgn="ctr"/>
                      <a:r>
                        <a:rPr lang="en-US" sz="800" b="0" i="0" u="none" strike="noStrike" dirty="0">
                          <a:solidFill>
                            <a:srgbClr val="000000"/>
                          </a:solidFill>
                          <a:effectLst/>
                          <a:latin typeface="Times New Roman"/>
                        </a:rPr>
                        <a:t>Develop career goals and plans, and apply lifelong learning skills for personal and professional growth.</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800" b="0" i="0" u="none" strike="noStrike" dirty="0">
                          <a:solidFill>
                            <a:srgbClr val="000000"/>
                          </a:solidFill>
                          <a:effectLst/>
                          <a:latin typeface="Times New Roman"/>
                        </a:rPr>
                        <a:t>ABR 100, ADT 150, AGE 150, AGR 152, ANT 153, ART 160, ART 161, ART 165, ART 170, ASL 150, AUTO 100, BUS 103, CARP 100, CLP 150, CJ 150, CS 155, DRA 151, ED 150, HEA 140, HSV 150, HSV 160, ICT 161, MUS 150, MUS 170, MUS 180, MUS 181, MUS 187, MSL 101, MSC 150, NUR 100, PAD</a:t>
                      </a:r>
                      <a:r>
                        <a:rPr lang="en-US" sz="800" b="0" i="0" u="none" strike="noStrike" baseline="0" dirty="0">
                          <a:solidFill>
                            <a:srgbClr val="000000"/>
                          </a:solidFill>
                          <a:effectLst/>
                          <a:latin typeface="Times New Roman"/>
                        </a:rPr>
                        <a:t> 150, </a:t>
                      </a:r>
                      <a:r>
                        <a:rPr lang="en-US" sz="800" b="0" i="0" u="none" strike="noStrike" dirty="0">
                          <a:solidFill>
                            <a:srgbClr val="000000"/>
                          </a:solidFill>
                          <a:effectLst/>
                          <a:latin typeface="Times New Roman"/>
                        </a:rPr>
                        <a:t>POL 150, POL 151, POL 160, SAM 152, WLD 100</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DC8FF8F1-AF86-B448-B5D3-E50A532954F7}" type="slidenum">
              <a:rPr lang="en-US" smtClean="0"/>
              <a:t>4</a:t>
            </a:fld>
            <a:endParaRPr lang="en-US"/>
          </a:p>
        </p:txBody>
      </p:sp>
      <p:sp>
        <p:nvSpPr>
          <p:cNvPr id="3" name="Footer Placeholder 2">
            <a:extLst>
              <a:ext uri="{FF2B5EF4-FFF2-40B4-BE49-F238E27FC236}">
                <a16:creationId xmlns:a16="http://schemas.microsoft.com/office/drawing/2014/main" id="{E0A15A5B-1514-4847-B903-7CA0820006D4}"/>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65970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78484"/>
            <a:ext cx="7772400" cy="1470025"/>
          </a:xfrm>
        </p:spPr>
        <p:txBody>
          <a:bodyPr>
            <a:normAutofit fontScale="90000"/>
          </a:bodyPr>
          <a:lstStyle/>
          <a:p>
            <a:r>
              <a:rPr lang="en-US" dirty="0"/>
              <a:t>GE Domain 1: Communication</a:t>
            </a:r>
            <a:br>
              <a:rPr lang="en-US" dirty="0"/>
            </a:br>
            <a:r>
              <a:rPr lang="en-US" dirty="0"/>
              <a:t>“</a:t>
            </a:r>
            <a:r>
              <a:rPr lang="en-US" sz="3600" i="1" dirty="0"/>
              <a:t>Fosters the ability to receive and express information through various mediums.”</a:t>
            </a:r>
            <a:endParaRPr lang="en-US" sz="3600" dirty="0"/>
          </a:p>
        </p:txBody>
      </p:sp>
      <p:pic>
        <p:nvPicPr>
          <p:cNvPr id="4" name="Picture 3"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7971" y="716570"/>
            <a:ext cx="1919351" cy="1823541"/>
          </a:xfrm>
          <a:prstGeom prst="rect">
            <a:avLst/>
          </a:prstGeom>
        </p:spPr>
      </p:pic>
      <p:cxnSp>
        <p:nvCxnSpPr>
          <p:cNvPr id="5" name="Straight Connector 4"/>
          <p:cNvCxnSpPr/>
          <p:nvPr/>
        </p:nvCxnSpPr>
        <p:spPr>
          <a:xfrm>
            <a:off x="371387" y="3187119"/>
            <a:ext cx="8447193" cy="0"/>
          </a:xfrm>
          <a:prstGeom prst="line">
            <a:avLst/>
          </a:prstGeom>
          <a:ln w="127000" cmpd="sng">
            <a:solidFill>
              <a:srgbClr val="800000"/>
            </a:solidFill>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441693C3-E1F4-164E-A45B-381D48410A80}" type="slidenum">
              <a:rPr lang="en-US" smtClean="0"/>
              <a:t>5</a:t>
            </a:fld>
            <a:endParaRPr lang="en-US"/>
          </a:p>
        </p:txBody>
      </p:sp>
      <p:sp>
        <p:nvSpPr>
          <p:cNvPr id="6" name="Footer Placeholder 5">
            <a:extLst>
              <a:ext uri="{FF2B5EF4-FFF2-40B4-BE49-F238E27FC236}">
                <a16:creationId xmlns:a16="http://schemas.microsoft.com/office/drawing/2014/main" id="{EDADCE40-991D-4881-A3E1-7D45DA3AEC71}"/>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954128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1: “Communication”</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6</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859317324"/>
              </p:ext>
            </p:extLst>
          </p:nvPr>
        </p:nvGraphicFramePr>
        <p:xfrm>
          <a:off x="371387" y="2091277"/>
          <a:ext cx="8413750" cy="327870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1: Communication; 1-A - Listening and Speaking</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COMMUNICATION</a:t>
                      </a:r>
                      <a:endParaRPr lang="en-US" sz="1200" b="1" dirty="0">
                        <a:latin typeface="Times New Roman"/>
                        <a:cs typeface="Times New Roman"/>
                      </a:endParaRPr>
                    </a:p>
                    <a:p>
                      <a:pPr algn="ctr" fontAlgn="ctr"/>
                      <a:r>
                        <a:rPr lang="en-US" sz="1200" b="1" i="0" u="none" strike="noStrike" dirty="0">
                          <a:solidFill>
                            <a:srgbClr val="000000"/>
                          </a:solidFill>
                          <a:effectLst/>
                          <a:latin typeface="Times New Roman"/>
                        </a:rPr>
                        <a:t> </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Approved Course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 </a:t>
                      </a:r>
                      <a:r>
                        <a:rPr lang="en-US" sz="1200" b="1" i="1" u="none" strike="noStrike" dirty="0">
                          <a:solidFill>
                            <a:srgbClr val="C00000"/>
                          </a:solidFill>
                          <a:effectLst/>
                          <a:latin typeface="Times New Roman"/>
                        </a:rPr>
                        <a:t>SPH 153, DRA 170,  BUS 160 and SAM 261 (specific to Academic degree programs)</a:t>
                      </a:r>
                    </a:p>
                    <a:p>
                      <a:pPr algn="l" fontAlgn="ctr"/>
                      <a:endParaRPr lang="en-US" sz="1200" b="1" i="1" u="none" strike="noStrike" dirty="0">
                        <a:solidFill>
                          <a:srgbClr val="000000"/>
                        </a:solidFill>
                        <a:effectLst/>
                        <a:latin typeface="Times New Roman"/>
                      </a:endParaRPr>
                    </a:p>
                    <a:p>
                      <a:pPr algn="l" fontAlgn="ctr"/>
                      <a:r>
                        <a:rPr lang="en-US" sz="1200" b="1" i="1" u="none" strike="noStrike"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dirty="0">
                          <a:solidFill>
                            <a:srgbClr val="000000"/>
                          </a:solidFill>
                          <a:effectLst/>
                          <a:latin typeface="Times New Roman"/>
                        </a:rPr>
                        <a:t> Year General Education: </a:t>
                      </a: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baseline="0" dirty="0">
                          <a:solidFill>
                            <a:schemeClr val="tx1"/>
                          </a:solidFill>
                          <a:effectLst/>
                          <a:latin typeface="Times New Roman"/>
                        </a:rPr>
                        <a:t>Courses: </a:t>
                      </a:r>
                      <a:endParaRPr lang="en-US" sz="1200" b="0" i="1" u="none" strike="noStrike" dirty="0">
                        <a:solidFill>
                          <a:srgbClr val="000000"/>
                        </a:solidFill>
                        <a:effectLst/>
                        <a:latin typeface="Times New Roman"/>
                      </a:endParaRP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a:t>
                      </a:r>
                      <a:r>
                        <a:rPr lang="en-US" sz="1200" b="1" i="1" u="none" strike="noStrike" baseline="0" dirty="0">
                          <a:solidFill>
                            <a:srgbClr val="800000"/>
                          </a:solidFill>
                          <a:effectLst/>
                          <a:latin typeface="Times New Roman"/>
                        </a:rPr>
                        <a:t>Year General Education (Sophomore) Course Alpha 200+</a:t>
                      </a:r>
                      <a:endParaRPr lang="en-US" sz="1200" b="0" i="1" u="none" strike="noStrike" dirty="0">
                        <a:solidFill>
                          <a:srgbClr val="800000"/>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1" u="none" strike="noStrike" baseline="0"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1"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3770306642"/>
                  </a:ext>
                </a:extLst>
              </a:tr>
            </a:tbl>
          </a:graphicData>
        </a:graphic>
      </p:graphicFrame>
      <p:sp>
        <p:nvSpPr>
          <p:cNvPr id="7" name="Content Placeholder 2"/>
          <p:cNvSpPr>
            <a:spLocks noGrp="1"/>
          </p:cNvSpPr>
          <p:nvPr>
            <p:ph idx="1"/>
          </p:nvPr>
        </p:nvSpPr>
        <p:spPr>
          <a:xfrm>
            <a:off x="371387" y="1270000"/>
            <a:ext cx="8413750" cy="773545"/>
          </a:xfrm>
        </p:spPr>
        <p:txBody>
          <a:bodyPr>
            <a:normAutofit fontScale="62500" lnSpcReduction="20000"/>
          </a:bodyPr>
          <a:lstStyle/>
          <a:p>
            <a:pPr marL="0" indent="0">
              <a:buNone/>
            </a:pPr>
            <a:r>
              <a:rPr lang="en-US" b="1" dirty="0"/>
              <a:t>1-A: Listening and Speaking </a:t>
            </a:r>
            <a:r>
              <a:rPr lang="en-US" b="1" i="1" dirty="0">
                <a:solidFill>
                  <a:srgbClr val="800000"/>
                </a:solidFill>
              </a:rPr>
              <a:t>(Cluster I: 3 Credits)</a:t>
            </a:r>
            <a:endParaRPr lang="en-US" b="1" dirty="0"/>
          </a:p>
          <a:p>
            <a:pPr marL="0" indent="0">
              <a:buNone/>
            </a:pPr>
            <a:r>
              <a:rPr lang="en-US" b="1" dirty="0">
                <a:solidFill>
                  <a:srgbClr val="800000"/>
                </a:solidFill>
              </a:rPr>
              <a:t>Outcome: </a:t>
            </a:r>
            <a:r>
              <a:rPr lang="en-US" dirty="0"/>
              <a:t>Listen actively and speak effectively in many different situations.</a:t>
            </a:r>
          </a:p>
        </p:txBody>
      </p:sp>
      <p:sp>
        <p:nvSpPr>
          <p:cNvPr id="3" name="Footer Placeholder 2">
            <a:extLst>
              <a:ext uri="{FF2B5EF4-FFF2-40B4-BE49-F238E27FC236}">
                <a16:creationId xmlns:a16="http://schemas.microsoft.com/office/drawing/2014/main" id="{E6198A69-31C7-4520-A0C4-4C098C96BD2A}"/>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77188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1: “Communication”</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7</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1788559329"/>
              </p:ext>
            </p:extLst>
          </p:nvPr>
        </p:nvGraphicFramePr>
        <p:xfrm>
          <a:off x="371387" y="2091277"/>
          <a:ext cx="8413750" cy="3278702"/>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284697">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1: Communication; 1-B - Reading</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26781">
                <a:tc rowSpan="4">
                  <a:txBody>
                    <a:bodyPr/>
                    <a:lstStyle/>
                    <a:p>
                      <a:pPr algn="ctr" fontAlgn="ctr"/>
                      <a:r>
                        <a:rPr lang="en-US" sz="1200" b="1" i="0" u="none" strike="noStrike" dirty="0">
                          <a:solidFill>
                            <a:srgbClr val="000000"/>
                          </a:solidFill>
                          <a:effectLst/>
                          <a:latin typeface="Times New Roman"/>
                        </a:rPr>
                        <a:t>COMMUNICATION</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the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a:t>
                      </a:r>
                      <a:r>
                        <a:rPr lang="en-US" sz="1200" b="1" i="1" u="none" strike="noStrike" dirty="0">
                          <a:solidFill>
                            <a:srgbClr val="C00000"/>
                          </a:solidFill>
                          <a:effectLst/>
                          <a:latin typeface="Times New Roman"/>
                        </a:rPr>
                        <a:t>: ENG 150</a:t>
                      </a:r>
                    </a:p>
                    <a:p>
                      <a:pPr algn="l" fontAlgn="ctr"/>
                      <a:endParaRPr lang="en-US" sz="1200" b="1" i="1" u="none" strike="noStrike" dirty="0">
                        <a:solidFill>
                          <a:srgbClr val="000000"/>
                        </a:solidFill>
                        <a:effectLst/>
                        <a:latin typeface="Times New Roman"/>
                      </a:endParaRPr>
                    </a:p>
                    <a:p>
                      <a:pPr algn="l" fontAlgn="ctr"/>
                      <a:r>
                        <a:rPr lang="en-US" sz="1200" b="1" i="1" u="none" strike="noStrike" dirty="0">
                          <a:solidFill>
                            <a:srgbClr val="000000"/>
                          </a:solidFill>
                          <a:effectLst/>
                          <a:latin typeface="Times New Roman"/>
                        </a:rPr>
                        <a:t>Approved Course(s) for the 2</a:t>
                      </a:r>
                      <a:r>
                        <a:rPr lang="en-US" sz="1200" b="1" i="1" u="none" strike="noStrike" baseline="30000" dirty="0">
                          <a:solidFill>
                            <a:srgbClr val="000000"/>
                          </a:solidFill>
                          <a:effectLst/>
                          <a:latin typeface="Times New Roman"/>
                        </a:rPr>
                        <a:t>nd</a:t>
                      </a:r>
                      <a:r>
                        <a:rPr lang="en-US" sz="1200" b="1" i="1" u="none" strike="noStrike" dirty="0">
                          <a:solidFill>
                            <a:srgbClr val="000000"/>
                          </a:solidFill>
                          <a:effectLst/>
                          <a:latin typeface="Times New Roman"/>
                        </a:rPr>
                        <a:t> Year General Education: </a:t>
                      </a:r>
                      <a:r>
                        <a:rPr lang="en-US" sz="1200" b="1" i="1" u="none" strike="noStrike" dirty="0">
                          <a:solidFill>
                            <a:srgbClr val="C00000"/>
                          </a:solidFill>
                          <a:effectLst/>
                          <a:latin typeface="Times New Roman"/>
                        </a:rPr>
                        <a:t>ENG 250, LIT 270, LIT 272, LIT 274 (changed Course ID ENG 270, ENG 272, ENG 274)</a:t>
                      </a: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226781">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p>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lvl="0" indent="0" algn="l" defTabSz="4572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226781">
                <a:tc vMerge="1">
                  <a:txBody>
                    <a:bodyPr/>
                    <a:lstStyle/>
                    <a:p>
                      <a:pPr algn="ctr" fontAlgn="ctr"/>
                      <a:endParaRPr lang="en-US" sz="1200" b="1" i="0"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endParaRPr lang="en-US" sz="1200" b="1" i="1" u="none" strike="noStrike" dirty="0">
                        <a:solidFill>
                          <a:srgbClr val="8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a:t>
                      </a:r>
                    </a:p>
                    <a:p>
                      <a:pPr algn="l" fontAlgn="ctr"/>
                      <a:endParaRPr lang="en-US" sz="1200" b="1" i="0" u="none" strike="noStrike" dirty="0">
                        <a:solidFill>
                          <a:srgbClr val="000000"/>
                        </a:solidFill>
                        <a:effectLst/>
                        <a:latin typeface="Times New Roman"/>
                      </a:endParaRPr>
                    </a:p>
                    <a:p>
                      <a:pPr algn="l" fontAlgn="ctr"/>
                      <a:endParaRPr lang="en-US" sz="12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3143648984"/>
                  </a:ext>
                </a:extLst>
              </a:tr>
            </a:tbl>
          </a:graphicData>
        </a:graphic>
      </p:graphicFrame>
      <p:sp>
        <p:nvSpPr>
          <p:cNvPr id="7" name="Content Placeholder 2"/>
          <p:cNvSpPr>
            <a:spLocks noGrp="1"/>
          </p:cNvSpPr>
          <p:nvPr>
            <p:ph idx="1"/>
          </p:nvPr>
        </p:nvSpPr>
        <p:spPr>
          <a:xfrm>
            <a:off x="371387" y="1270000"/>
            <a:ext cx="8413750" cy="773545"/>
          </a:xfrm>
        </p:spPr>
        <p:txBody>
          <a:bodyPr>
            <a:normAutofit fontScale="62500" lnSpcReduction="20000"/>
          </a:bodyPr>
          <a:lstStyle/>
          <a:p>
            <a:pPr marL="0" indent="0">
              <a:buNone/>
            </a:pPr>
            <a:r>
              <a:rPr lang="en-US" b="1" dirty="0"/>
              <a:t>1-B: Reading </a:t>
            </a:r>
            <a:r>
              <a:rPr lang="en-US" b="1" i="1" dirty="0">
                <a:solidFill>
                  <a:srgbClr val="800000"/>
                </a:solidFill>
              </a:rPr>
              <a:t>(Cluster II: 3 Credits)</a:t>
            </a:r>
            <a:endParaRPr lang="en-US" b="1" dirty="0"/>
          </a:p>
          <a:p>
            <a:pPr marL="0" indent="0">
              <a:buNone/>
            </a:pPr>
            <a:r>
              <a:rPr lang="en-US" b="1" dirty="0">
                <a:solidFill>
                  <a:srgbClr val="800000"/>
                </a:solidFill>
              </a:rPr>
              <a:t>Outcome: </a:t>
            </a:r>
            <a:r>
              <a:rPr lang="en-US" dirty="0"/>
              <a:t>Read effectively to comprehend, interpret and evaluate information.</a:t>
            </a:r>
          </a:p>
        </p:txBody>
      </p:sp>
      <p:sp>
        <p:nvSpPr>
          <p:cNvPr id="3" name="Footer Placeholder 2">
            <a:extLst>
              <a:ext uri="{FF2B5EF4-FFF2-40B4-BE49-F238E27FC236}">
                <a16:creationId xmlns:a16="http://schemas.microsoft.com/office/drawing/2014/main" id="{039F4576-979B-4D62-B902-2403D720DDE2}"/>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818350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62"/>
            <a:ext cx="8229600" cy="875601"/>
          </a:xfrm>
        </p:spPr>
        <p:txBody>
          <a:bodyPr>
            <a:noAutofit/>
          </a:bodyPr>
          <a:lstStyle/>
          <a:p>
            <a:r>
              <a:rPr lang="en-US" sz="2800" dirty="0"/>
              <a:t>     General Education Domain 1: “Communication”</a:t>
            </a:r>
          </a:p>
        </p:txBody>
      </p:sp>
      <p:cxnSp>
        <p:nvCxnSpPr>
          <p:cNvPr id="5" name="Straight Connector 4"/>
          <p:cNvCxnSpPr/>
          <p:nvPr/>
        </p:nvCxnSpPr>
        <p:spPr>
          <a:xfrm>
            <a:off x="371387" y="1090329"/>
            <a:ext cx="8447193" cy="0"/>
          </a:xfrm>
          <a:prstGeom prst="line">
            <a:avLst/>
          </a:prstGeom>
          <a:ln w="57150" cmpd="sng">
            <a:solidFill>
              <a:srgbClr val="800000"/>
            </a:solidFill>
          </a:ln>
        </p:spPr>
        <p:style>
          <a:lnRef idx="2">
            <a:schemeClr val="accent1"/>
          </a:lnRef>
          <a:fillRef idx="0">
            <a:schemeClr val="accent1"/>
          </a:fillRef>
          <a:effectRef idx="1">
            <a:schemeClr val="accent1"/>
          </a:effectRef>
          <a:fontRef idx="minor">
            <a:schemeClr val="tx1"/>
          </a:fontRef>
        </p:style>
      </p:cxnSp>
      <p:pic>
        <p:nvPicPr>
          <p:cNvPr id="6" name="Picture 5"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87" y="167743"/>
            <a:ext cx="802687" cy="718892"/>
          </a:xfrm>
          <a:prstGeom prst="rect">
            <a:avLst/>
          </a:prstGeom>
        </p:spPr>
      </p:pic>
      <p:sp>
        <p:nvSpPr>
          <p:cNvPr id="4" name="Slide Number Placeholder 3"/>
          <p:cNvSpPr>
            <a:spLocks noGrp="1"/>
          </p:cNvSpPr>
          <p:nvPr>
            <p:ph type="sldNum" sz="quarter" idx="12"/>
          </p:nvPr>
        </p:nvSpPr>
        <p:spPr/>
        <p:txBody>
          <a:bodyPr/>
          <a:lstStyle/>
          <a:p>
            <a:fld id="{441693C3-E1F4-164E-A45B-381D48410A80}" type="slidenum">
              <a:rPr lang="en-US" smtClean="0"/>
              <a:t>8</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479286957"/>
              </p:ext>
            </p:extLst>
          </p:nvPr>
        </p:nvGraphicFramePr>
        <p:xfrm>
          <a:off x="371387" y="2375492"/>
          <a:ext cx="8413750" cy="3149000"/>
        </p:xfrm>
        <a:graphic>
          <a:graphicData uri="http://schemas.openxmlformats.org/drawingml/2006/table">
            <a:tbl>
              <a:tblPr/>
              <a:tblGrid>
                <a:gridCol w="1660613">
                  <a:extLst>
                    <a:ext uri="{9D8B030D-6E8A-4147-A177-3AD203B41FA5}">
                      <a16:colId xmlns:a16="http://schemas.microsoft.com/office/drawing/2014/main" val="20000"/>
                    </a:ext>
                  </a:extLst>
                </a:gridCol>
                <a:gridCol w="6753137">
                  <a:extLst>
                    <a:ext uri="{9D8B030D-6E8A-4147-A177-3AD203B41FA5}">
                      <a16:colId xmlns:a16="http://schemas.microsoft.com/office/drawing/2014/main" val="20001"/>
                    </a:ext>
                  </a:extLst>
                </a:gridCol>
              </a:tblGrid>
              <a:tr h="147195">
                <a:tc gridSpan="2">
                  <a:txBody>
                    <a:bodyPr/>
                    <a:lstStyle/>
                    <a:p>
                      <a:pPr algn="ctr" fontAlgn="ctr"/>
                      <a:r>
                        <a:rPr lang="en-US" sz="1200" b="1" i="0" u="none" strike="noStrike" dirty="0">
                          <a:solidFill>
                            <a:srgbClr val="FFFFFF"/>
                          </a:solidFill>
                          <a:effectLst/>
                          <a:latin typeface="Times New Roman"/>
                        </a:rPr>
                        <a:t>General</a:t>
                      </a:r>
                      <a:r>
                        <a:rPr lang="en-US" sz="1200" b="1" i="0" u="none" strike="noStrike" baseline="0" dirty="0">
                          <a:solidFill>
                            <a:srgbClr val="FFFFFF"/>
                          </a:solidFill>
                          <a:effectLst/>
                          <a:latin typeface="Times New Roman"/>
                        </a:rPr>
                        <a:t> Education Domain 1: Communication; 1-C - Writing</a:t>
                      </a:r>
                      <a:endParaRPr lang="en-US" sz="1200" b="1" i="0" u="none" strike="noStrike" dirty="0">
                        <a:solidFill>
                          <a:srgbClr val="FFFFFF"/>
                        </a:solidFill>
                        <a:effectLst/>
                        <a:latin typeface="Times New Roman"/>
                      </a:endParaRPr>
                    </a:p>
                  </a:txBody>
                  <a:tcPr marL="8007" marR="8007" marT="80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tc hMerge="1">
                  <a:txBody>
                    <a:bodyPr/>
                    <a:lstStyle/>
                    <a:p>
                      <a:pPr algn="ctr" fontAlgn="ctr"/>
                      <a:endParaRPr lang="en-US" sz="1200" b="1" i="0" u="none" strike="noStrike" dirty="0">
                        <a:solidFill>
                          <a:srgbClr val="FFFFFF"/>
                        </a:solidFill>
                        <a:effectLst/>
                        <a:latin typeface="Times New Roman"/>
                      </a:endParaRPr>
                    </a:p>
                  </a:txBody>
                  <a:tcPr marL="8007" marR="8007" marT="800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0"/>
                  </a:ext>
                </a:extLst>
              </a:tr>
              <a:tr h="288215">
                <a:tc rowSpan="4">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chemeClr val="tx1"/>
                          </a:solidFill>
                          <a:effectLst/>
                          <a:latin typeface="Times New Roman"/>
                        </a:rPr>
                        <a:t>COMMUNICATION </a:t>
                      </a: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 </a:t>
                      </a:r>
                    </a:p>
                    <a:p>
                      <a:pPr algn="l" fontAlgn="ctr"/>
                      <a:r>
                        <a:rPr lang="en-US" sz="1200" b="1" i="1" u="none" strike="noStrike" dirty="0">
                          <a:solidFill>
                            <a:srgbClr val="000000"/>
                          </a:solidFill>
                          <a:effectLst/>
                          <a:latin typeface="Times New Roman"/>
                        </a:rPr>
                        <a:t> Approved Course(s) for 1</a:t>
                      </a:r>
                      <a:r>
                        <a:rPr lang="en-US" sz="1200" b="1" i="1" u="none" strike="noStrike" baseline="30000" dirty="0">
                          <a:solidFill>
                            <a:srgbClr val="000000"/>
                          </a:solidFill>
                          <a:effectLst/>
                          <a:latin typeface="Times New Roman"/>
                        </a:rPr>
                        <a:t>st</a:t>
                      </a:r>
                      <a:r>
                        <a:rPr lang="en-US" sz="1200" b="1" i="1" u="none" strike="noStrike" dirty="0">
                          <a:solidFill>
                            <a:srgbClr val="000000"/>
                          </a:solidFill>
                          <a:effectLst/>
                          <a:latin typeface="Times New Roman"/>
                        </a:rPr>
                        <a:t> year General Education: </a:t>
                      </a:r>
                      <a:r>
                        <a:rPr lang="en-US" sz="1200" b="1" i="1" u="none" strike="noStrike" dirty="0">
                          <a:solidFill>
                            <a:srgbClr val="C00000"/>
                          </a:solidFill>
                          <a:effectLst/>
                          <a:latin typeface="Times New Roman"/>
                        </a:rPr>
                        <a:t>ENG 151</a:t>
                      </a:r>
                    </a:p>
                    <a:p>
                      <a:pPr algn="l" fontAlgn="ctr"/>
                      <a:endParaRPr lang="en-US" sz="1200" b="1" i="1" u="none" strike="noStrike" dirty="0">
                        <a:solidFill>
                          <a:srgbClr val="000000"/>
                        </a:solidFill>
                        <a:effectLst/>
                        <a:latin typeface="Times New Roman"/>
                      </a:endParaRPr>
                    </a:p>
                    <a:p>
                      <a:pPr algn="l" fontAlgn="ctr"/>
                      <a:r>
                        <a:rPr lang="en-US" sz="1200" b="1" i="1" u="none" strike="noStrike" dirty="0">
                          <a:solidFill>
                            <a:srgbClr val="000000"/>
                          </a:solidFill>
                          <a:effectLst/>
                          <a:latin typeface="Times New Roman"/>
                        </a:rPr>
                        <a:t>Approved Course(s) for 2</a:t>
                      </a:r>
                      <a:r>
                        <a:rPr lang="en-US" sz="1200" b="1" i="1" u="none" strike="noStrike" baseline="30000" dirty="0">
                          <a:solidFill>
                            <a:srgbClr val="000000"/>
                          </a:solidFill>
                          <a:effectLst/>
                          <a:latin typeface="Times New Roman"/>
                        </a:rPr>
                        <a:t>nd</a:t>
                      </a:r>
                      <a:r>
                        <a:rPr lang="en-US" sz="1200" b="1" i="1" u="none" strike="noStrike" dirty="0">
                          <a:solidFill>
                            <a:srgbClr val="000000"/>
                          </a:solidFill>
                          <a:effectLst/>
                          <a:latin typeface="Times New Roman"/>
                        </a:rPr>
                        <a:t> Year General Education: </a:t>
                      </a:r>
                      <a:r>
                        <a:rPr lang="en-US" sz="1200" b="1" i="1" u="none" strike="noStrike" dirty="0">
                          <a:solidFill>
                            <a:srgbClr val="C00000"/>
                          </a:solidFill>
                          <a:effectLst/>
                          <a:latin typeface="Times New Roman"/>
                        </a:rPr>
                        <a:t>ENG 251, ENG270, ENG 272, ENG 274 (changed Course ID ENG 270, ENG 272, ENG 274)</a:t>
                      </a:r>
                    </a:p>
                    <a:p>
                      <a:pPr algn="l" fontAlgn="ctr"/>
                      <a:endParaRPr lang="en-US" sz="1200" b="1" i="1" u="none" strike="noStrike" dirty="0">
                        <a:solidFill>
                          <a:srgbClr val="000000"/>
                        </a:solidFill>
                        <a:effectLst/>
                        <a:latin typeface="Times New Roman"/>
                      </a:endParaRPr>
                    </a:p>
                    <a:p>
                      <a:pPr algn="l" fontAlgn="ctr"/>
                      <a:endParaRPr lang="en-US" sz="1200" b="1" i="1" u="none" strike="noStrike" dirty="0">
                        <a:solidFill>
                          <a:srgbClr val="000000"/>
                        </a:solidFill>
                        <a:effectLst/>
                        <a:latin typeface="Times New Roman"/>
                      </a:endParaRPr>
                    </a:p>
                  </a:txBody>
                  <a:tcPr marL="8007" marR="8007" marT="800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47195">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1" i="0" u="none" strike="noStrike" dirty="0">
                          <a:solidFill>
                            <a:srgbClr val="FFFFFF"/>
                          </a:solidFill>
                          <a:effectLst/>
                          <a:latin typeface="Times New Roman"/>
                        </a:rPr>
                        <a:t>Program Proposed Course(s):</a:t>
                      </a: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800000"/>
                    </a:solidFill>
                  </a:tcPr>
                </a:tc>
                <a:extLst>
                  <a:ext uri="{0D108BD9-81ED-4DB2-BD59-A6C34878D82A}">
                    <a16:rowId xmlns:a16="http://schemas.microsoft.com/office/drawing/2014/main" val="10002"/>
                  </a:ext>
                </a:extLst>
              </a:tr>
              <a:tr h="429235">
                <a:tc vMerge="1">
                  <a:txBody>
                    <a:bodyPr/>
                    <a:lstStyle/>
                    <a:p>
                      <a:endParaRPr lang="en-US"/>
                    </a:p>
                  </a:txBody>
                  <a:tcP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dirty="0">
                        <a:solidFill>
                          <a:schemeClr val="tx1"/>
                        </a:solidFill>
                        <a:effectLst/>
                        <a:latin typeface="Times New Roman"/>
                      </a:endParaRPr>
                    </a:p>
                    <a:p>
                      <a:pPr marL="0" marR="0" indent="0" algn="l" defTabSz="457200" rtl="0" eaLnBrk="1" fontAlgn="ctr" latinLnBrk="0" hangingPunct="1">
                        <a:lnSpc>
                          <a:spcPct val="100000"/>
                        </a:lnSpc>
                        <a:spcBef>
                          <a:spcPts val="0"/>
                        </a:spcBef>
                        <a:spcAft>
                          <a:spcPts val="0"/>
                        </a:spcAft>
                        <a:buClrTx/>
                        <a:buSzTx/>
                        <a:buFontTx/>
                        <a:buNone/>
                        <a:tabLst/>
                        <a:defRPr/>
                      </a:pPr>
                      <a:r>
                        <a:rPr lang="en-US" sz="1200" b="1" i="1" u="none" strike="noStrike" dirty="0">
                          <a:solidFill>
                            <a:srgbClr val="800000"/>
                          </a:solidFill>
                          <a:effectLst/>
                          <a:latin typeface="Times New Roman"/>
                        </a:rPr>
                        <a:t>1</a:t>
                      </a:r>
                      <a:r>
                        <a:rPr lang="en-US" sz="1200" b="1" i="1" u="none" strike="noStrike" baseline="30000" dirty="0">
                          <a:solidFill>
                            <a:srgbClr val="800000"/>
                          </a:solidFill>
                          <a:effectLst/>
                          <a:latin typeface="Times New Roman"/>
                        </a:rPr>
                        <a:t>st</a:t>
                      </a:r>
                      <a:r>
                        <a:rPr lang="en-US" sz="1200" b="1" i="1" u="none" strike="noStrike" baseline="0" dirty="0">
                          <a:solidFill>
                            <a:srgbClr val="800000"/>
                          </a:solidFill>
                          <a:effectLst/>
                          <a:latin typeface="Times New Roman"/>
                        </a:rPr>
                        <a:t> Year General Education (Freshman) Course Alpha 100+</a:t>
                      </a:r>
                    </a:p>
                    <a:p>
                      <a:pPr marL="0" marR="0" indent="0" algn="l" defTabSz="457200" rtl="0" eaLnBrk="1" fontAlgn="ctr"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effectLst/>
                          <a:latin typeface="Times New Roman"/>
                        </a:rPr>
                        <a:t>Courses: </a:t>
                      </a:r>
                    </a:p>
                    <a:p>
                      <a:pPr marL="0" marR="0" indent="0" algn="l" defTabSz="457200" rtl="0" eaLnBrk="1" fontAlgn="ctr" latinLnBrk="0" hangingPunct="1">
                        <a:lnSpc>
                          <a:spcPct val="100000"/>
                        </a:lnSpc>
                        <a:spcBef>
                          <a:spcPts val="0"/>
                        </a:spcBef>
                        <a:spcAft>
                          <a:spcPts val="0"/>
                        </a:spcAft>
                        <a:buClrTx/>
                        <a:buSzTx/>
                        <a:buFontTx/>
                        <a:buNone/>
                        <a:tabLst/>
                        <a:defRPr/>
                      </a:pPr>
                      <a:endParaRPr lang="en-US" sz="1200" b="1" i="0" u="none" strike="noStrike" baseline="0" dirty="0">
                        <a:solidFill>
                          <a:schemeClr val="tx1"/>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extLst>
                  <a:ext uri="{0D108BD9-81ED-4DB2-BD59-A6C34878D82A}">
                    <a16:rowId xmlns:a16="http://schemas.microsoft.com/office/drawing/2014/main" val="10003"/>
                  </a:ext>
                </a:extLst>
              </a:tr>
              <a:tr h="488508">
                <a:tc vMerge="1">
                  <a:txBody>
                    <a:bodyPr/>
                    <a:lstStyle/>
                    <a:p>
                      <a:pPr algn="ctr" fontAlgn="ctr"/>
                      <a:endParaRPr lang="en-US" sz="800" b="0" i="0" u="none" strike="noStrike" dirty="0">
                        <a:solidFill>
                          <a:srgbClr val="000000"/>
                        </a:solidFill>
                        <a:effectLst/>
                        <a:latin typeface="Times New Roman"/>
                      </a:endParaRPr>
                    </a:p>
                  </a:txBody>
                  <a:tcPr marL="8007" marR="8007" marT="8008"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n-US" sz="1200" b="1" i="0" u="none" strike="noStrike" dirty="0">
                        <a:solidFill>
                          <a:srgbClr val="000000"/>
                        </a:solidFill>
                        <a:effectLst/>
                        <a:latin typeface="Times New Roman"/>
                      </a:endParaRPr>
                    </a:p>
                    <a:p>
                      <a:pPr algn="l" fontAlgn="ctr"/>
                      <a:r>
                        <a:rPr lang="en-US" sz="1200" b="1" i="1" u="none" strike="noStrike" dirty="0">
                          <a:solidFill>
                            <a:srgbClr val="800000"/>
                          </a:solidFill>
                          <a:effectLst/>
                          <a:latin typeface="Times New Roman"/>
                        </a:rPr>
                        <a:t>2</a:t>
                      </a:r>
                      <a:r>
                        <a:rPr lang="en-US" sz="1200" b="1" i="1" u="none" strike="noStrike" baseline="30000" dirty="0">
                          <a:solidFill>
                            <a:srgbClr val="800000"/>
                          </a:solidFill>
                          <a:effectLst/>
                          <a:latin typeface="Times New Roman"/>
                        </a:rPr>
                        <a:t>nd</a:t>
                      </a:r>
                      <a:r>
                        <a:rPr lang="en-US" sz="1200" b="1" i="1" u="none" strike="noStrike" dirty="0">
                          <a:solidFill>
                            <a:srgbClr val="800000"/>
                          </a:solidFill>
                          <a:effectLst/>
                          <a:latin typeface="Times New Roman"/>
                        </a:rPr>
                        <a:t> Year General Education (Sophomores)</a:t>
                      </a:r>
                      <a:r>
                        <a:rPr lang="en-US" sz="1200" b="1" i="1" u="none" strike="noStrike" baseline="0" dirty="0">
                          <a:solidFill>
                            <a:srgbClr val="800000"/>
                          </a:solidFill>
                          <a:effectLst/>
                          <a:latin typeface="Times New Roman"/>
                        </a:rPr>
                        <a:t> </a:t>
                      </a:r>
                      <a:r>
                        <a:rPr lang="en-US" sz="1200" b="1" i="1" u="none" strike="noStrike" dirty="0">
                          <a:solidFill>
                            <a:srgbClr val="800000"/>
                          </a:solidFill>
                          <a:effectLst/>
                          <a:latin typeface="Times New Roman"/>
                        </a:rPr>
                        <a:t>Course Alpha 200+</a:t>
                      </a:r>
                    </a:p>
                    <a:p>
                      <a:pPr algn="l" fontAlgn="ctr"/>
                      <a:r>
                        <a:rPr lang="en-US" sz="1200" b="1" i="0" u="none" strike="noStrike" dirty="0">
                          <a:solidFill>
                            <a:srgbClr val="000000"/>
                          </a:solidFill>
                          <a:effectLst/>
                          <a:latin typeface="Times New Roman"/>
                        </a:rPr>
                        <a:t>Courses:</a:t>
                      </a:r>
                    </a:p>
                    <a:p>
                      <a:pPr algn="l" fontAlgn="ctr"/>
                      <a:endParaRPr lang="en-US" sz="1200" b="0" i="0" u="none" strike="noStrike" dirty="0">
                        <a:solidFill>
                          <a:srgbClr val="000000"/>
                        </a:solidFill>
                        <a:effectLst/>
                        <a:latin typeface="Times New Roman"/>
                      </a:endParaRPr>
                    </a:p>
                  </a:txBody>
                  <a:tcPr marL="8007" marR="8007" marT="8008"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a:spLocks noGrp="1"/>
          </p:cNvSpPr>
          <p:nvPr>
            <p:ph idx="1"/>
          </p:nvPr>
        </p:nvSpPr>
        <p:spPr>
          <a:xfrm>
            <a:off x="371387" y="1270000"/>
            <a:ext cx="8413750" cy="773545"/>
          </a:xfrm>
        </p:spPr>
        <p:txBody>
          <a:bodyPr>
            <a:noAutofit/>
          </a:bodyPr>
          <a:lstStyle/>
          <a:p>
            <a:pPr marL="0" indent="0">
              <a:buNone/>
            </a:pPr>
            <a:r>
              <a:rPr lang="en-US" sz="2000" b="1" dirty="0"/>
              <a:t>1-C: Writing </a:t>
            </a:r>
            <a:r>
              <a:rPr lang="en-US" sz="2000" b="1" i="1" dirty="0">
                <a:solidFill>
                  <a:srgbClr val="800000"/>
                </a:solidFill>
              </a:rPr>
              <a:t>(Cluster III: 3 Credits)</a:t>
            </a:r>
            <a:endParaRPr lang="en-US" sz="2000" b="1" dirty="0"/>
          </a:p>
          <a:p>
            <a:pPr marL="0" indent="0">
              <a:buNone/>
            </a:pPr>
            <a:r>
              <a:rPr lang="en-US" sz="2000" b="1" dirty="0">
                <a:solidFill>
                  <a:srgbClr val="800000"/>
                </a:solidFill>
              </a:rPr>
              <a:t>Outcome: </a:t>
            </a:r>
            <a:r>
              <a:rPr lang="en-US" sz="2000" dirty="0"/>
              <a:t>Write clearly, concisely and accurately in a variety of contexts and formats and for many audiences.</a:t>
            </a:r>
          </a:p>
        </p:txBody>
      </p:sp>
      <p:sp>
        <p:nvSpPr>
          <p:cNvPr id="3" name="Footer Placeholder 2">
            <a:extLst>
              <a:ext uri="{FF2B5EF4-FFF2-40B4-BE49-F238E27FC236}">
                <a16:creationId xmlns:a16="http://schemas.microsoft.com/office/drawing/2014/main" id="{3D06E370-F689-4BB0-9D3E-0241921CDA84}"/>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2585582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78484"/>
            <a:ext cx="7772400" cy="1943967"/>
          </a:xfrm>
        </p:spPr>
        <p:txBody>
          <a:bodyPr>
            <a:normAutofit fontScale="90000"/>
          </a:bodyPr>
          <a:lstStyle/>
          <a:p>
            <a:r>
              <a:rPr lang="en-US" dirty="0"/>
              <a:t>GE Domain 2: Information and Technology Literacy</a:t>
            </a:r>
            <a:br>
              <a:rPr lang="en-US" dirty="0"/>
            </a:br>
            <a:r>
              <a:rPr lang="en-US" sz="3200" i="1" dirty="0"/>
              <a:t>“Demonstrates the ability to utilize technology to evaluate, present, and apply information.”</a:t>
            </a:r>
            <a:endParaRPr lang="en-US" sz="3600" dirty="0"/>
          </a:p>
        </p:txBody>
      </p:sp>
      <p:pic>
        <p:nvPicPr>
          <p:cNvPr id="4" name="Picture 3" descr="logo-120x12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7971" y="716570"/>
            <a:ext cx="1919351" cy="1823541"/>
          </a:xfrm>
          <a:prstGeom prst="rect">
            <a:avLst/>
          </a:prstGeom>
        </p:spPr>
      </p:pic>
      <p:cxnSp>
        <p:nvCxnSpPr>
          <p:cNvPr id="5" name="Straight Connector 4"/>
          <p:cNvCxnSpPr/>
          <p:nvPr/>
        </p:nvCxnSpPr>
        <p:spPr>
          <a:xfrm>
            <a:off x="371387" y="3187119"/>
            <a:ext cx="8447193" cy="0"/>
          </a:xfrm>
          <a:prstGeom prst="line">
            <a:avLst/>
          </a:prstGeom>
          <a:ln w="127000" cmpd="sng">
            <a:solidFill>
              <a:srgbClr val="800000"/>
            </a:solidFill>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441693C3-E1F4-164E-A45B-381D48410A80}" type="slidenum">
              <a:rPr lang="en-US" smtClean="0"/>
              <a:t>9</a:t>
            </a:fld>
            <a:endParaRPr lang="en-US"/>
          </a:p>
        </p:txBody>
      </p:sp>
      <p:sp>
        <p:nvSpPr>
          <p:cNvPr id="6" name="Footer Placeholder 5">
            <a:extLst>
              <a:ext uri="{FF2B5EF4-FFF2-40B4-BE49-F238E27FC236}">
                <a16:creationId xmlns:a16="http://schemas.microsoft.com/office/drawing/2014/main" id="{CD09FB39-536C-44CB-BA77-97D5C5A417D9}"/>
              </a:ext>
            </a:extLst>
          </p:cNvPr>
          <p:cNvSpPr>
            <a:spLocks noGrp="1"/>
          </p:cNvSpPr>
          <p:nvPr>
            <p:ph type="ftr" sz="quarter" idx="11"/>
          </p:nvPr>
        </p:nvSpPr>
        <p:spPr/>
        <p:txBody>
          <a:bodyPr/>
          <a:lstStyle/>
          <a:p>
            <a:r>
              <a:rPr lang="en-US" dirty="0"/>
              <a:t>2024-2026 Updated January 24, 2024</a:t>
            </a:r>
          </a:p>
        </p:txBody>
      </p:sp>
    </p:spTree>
    <p:extLst>
      <p:ext uri="{BB962C8B-B14F-4D97-AF65-F5344CB8AC3E}">
        <p14:creationId xmlns:p14="http://schemas.microsoft.com/office/powerpoint/2010/main" val="3373117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1675</TotalTime>
  <Words>3825</Words>
  <Application>Microsoft Office PowerPoint</Application>
  <PresentationFormat>On-screen Show (4:3)</PresentationFormat>
  <Paragraphs>589</Paragraphs>
  <Slides>28</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Times New Roman</vt:lpstr>
      <vt:lpstr>Office Theme</vt:lpstr>
      <vt:lpstr>American Samoa Community College </vt:lpstr>
      <vt:lpstr>ASCC General Education</vt:lpstr>
      <vt:lpstr>General Education Statement</vt:lpstr>
      <vt:lpstr>GE CURRICULUM MAPPING OF OUTCOMES   2024-2026</vt:lpstr>
      <vt:lpstr>GE Domain 1: Communication “Fosters the ability to receive and express information through various mediums.”</vt:lpstr>
      <vt:lpstr>     General Education Domain 1: “Communication”</vt:lpstr>
      <vt:lpstr>     General Education Domain 1: “Communication”</vt:lpstr>
      <vt:lpstr>     General Education Domain 1: “Communication”</vt:lpstr>
      <vt:lpstr>GE Domain 2: Information and Technology Literacy “Demonstrates the ability to utilize technology to evaluate, present, and apply information.”</vt:lpstr>
      <vt:lpstr>     General Education Domain 2: “Information &amp; Technology Literacy”</vt:lpstr>
      <vt:lpstr>     General Education Domain 2: “Information &amp; Technology Literacy”</vt:lpstr>
      <vt:lpstr>     General Education Domain 2: “Information &amp; Technology Literacy”</vt:lpstr>
      <vt:lpstr>GE Domain 3: Critical Thinking “Demonstrates the ability to think critically in applying quantitative and scientific concepts and methods to effectively problem-solve in a variety of contexts.”</vt:lpstr>
      <vt:lpstr>     General Education Domain 3: “Critical Thinking”</vt:lpstr>
      <vt:lpstr>     General Education Domain 3: “Critical Thinking”</vt:lpstr>
      <vt:lpstr>     General Education Domain 3: “Critical Thinking”</vt:lpstr>
      <vt:lpstr>GE Domain 4: Global Awareness &amp; Cultural Competence “Understands and appreciates the historical and cultural context regionally and globally.”</vt:lpstr>
      <vt:lpstr>     General Education Domain 4: “Global Awareness &amp; Cultural Competence”</vt:lpstr>
      <vt:lpstr>     General Education Domain 4: “Global Awareness &amp; Cultural Competence”</vt:lpstr>
      <vt:lpstr>     General Education Domain 4: “Global Awareness &amp; Cultural Competence”</vt:lpstr>
      <vt:lpstr>GE Domain 5: Personal Development and Responsibility “Enhances personal growth and wellness leading to responsible decision making.”</vt:lpstr>
      <vt:lpstr>     General Education Domain 5: “Personal Development and Responsibility”</vt:lpstr>
      <vt:lpstr>     General Education Domain 5: “Personal Development and Responsibility”</vt:lpstr>
      <vt:lpstr>     General Education Domain 5: “Personal Development and Responsibility”</vt:lpstr>
      <vt:lpstr>     General Education Domain 5: “Personal Development and Responsibility”</vt:lpstr>
      <vt:lpstr>PowerPoint Presentation</vt:lpstr>
      <vt:lpstr>PowerPoint Presentation</vt:lpstr>
      <vt:lpstr>PowerPoint Presentation</vt:lpstr>
    </vt:vector>
  </TitlesOfParts>
  <Company>AMERICAN SAMOA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General Education and Core Foundational Areas</dc:title>
  <dc:creator>Sonny Leomiti</dc:creator>
  <cp:lastModifiedBy>Tanya Lesa-Atonio</cp:lastModifiedBy>
  <cp:revision>143</cp:revision>
  <cp:lastPrinted>2021-06-29T00:13:18Z</cp:lastPrinted>
  <dcterms:created xsi:type="dcterms:W3CDTF">2018-04-27T22:56:02Z</dcterms:created>
  <dcterms:modified xsi:type="dcterms:W3CDTF">2025-09-30T02:04:21Z</dcterms:modified>
</cp:coreProperties>
</file>